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451" r:id="rId5"/>
    <p:sldId id="775" r:id="rId6"/>
    <p:sldId id="776" r:id="rId7"/>
    <p:sldId id="777" r:id="rId8"/>
    <p:sldId id="761" r:id="rId9"/>
    <p:sldId id="765" r:id="rId10"/>
    <p:sldId id="779" r:id="rId11"/>
    <p:sldId id="780" r:id="rId12"/>
    <p:sldId id="764" r:id="rId13"/>
    <p:sldId id="774" r:id="rId14"/>
    <p:sldId id="778" r:id="rId15"/>
    <p:sldId id="770" r:id="rId16"/>
    <p:sldId id="731" r:id="rId17"/>
    <p:sldId id="732" r:id="rId18"/>
    <p:sldId id="733" r:id="rId19"/>
    <p:sldId id="734" r:id="rId20"/>
    <p:sldId id="773"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īns Kalniņš" initials="AK" lastIdx="2" clrIdx="0">
    <p:extLst>
      <p:ext uri="{19B8F6BF-5375-455C-9EA6-DF929625EA0E}">
        <p15:presenceInfo xmlns:p15="http://schemas.microsoft.com/office/powerpoint/2012/main" userId="S::armins.kalnins@vm.gov.lv::49cc244b-20a5-4e93-8b7b-795fa6e807e1" providerId="AD"/>
      </p:ext>
    </p:extLst>
  </p:cmAuthor>
  <p:cmAuthor id="2" name="Edgars Labsvīrs" initials="EL" lastIdx="1" clrIdx="1">
    <p:extLst>
      <p:ext uri="{19B8F6BF-5375-455C-9EA6-DF929625EA0E}">
        <p15:presenceInfo xmlns:p15="http://schemas.microsoft.com/office/powerpoint/2012/main" userId="S::edgars.labsvirs@vm.gov.lv::d9f1cb11-6cbd-479a-8198-ee13db4857a7" providerId="AD"/>
      </p:ext>
    </p:extLst>
  </p:cmAuthor>
  <p:cmAuthor id="3" name="Zaiga Barvida" initials="ZB" lastIdx="3" clrIdx="2">
    <p:extLst>
      <p:ext uri="{19B8F6BF-5375-455C-9EA6-DF929625EA0E}">
        <p15:presenceInfo xmlns:p15="http://schemas.microsoft.com/office/powerpoint/2012/main" userId="S::Zaiga.Barvida@vmnvd.gov.lv::3eba8da2-2eea-4e58-a43c-e649791bebca" providerId="AD"/>
      </p:ext>
    </p:extLst>
  </p:cmAuthor>
  <p:cmAuthor id="4" name="Dita Čudare" initials="DČ" lastIdx="1" clrIdx="3">
    <p:extLst>
      <p:ext uri="{19B8F6BF-5375-455C-9EA6-DF929625EA0E}">
        <p15:presenceInfo xmlns:p15="http://schemas.microsoft.com/office/powerpoint/2012/main" userId="S::Dita.Cudare@vmnvd.gov.lv::220b0120-717c-4efd-b7e2-53576336a2df" providerId="AD"/>
      </p:ext>
    </p:extLst>
  </p:cmAuthor>
  <p:cmAuthor id="5" name="Līga Gaigala" initials="LG" lastIdx="1" clrIdx="4">
    <p:extLst>
      <p:ext uri="{19B8F6BF-5375-455C-9EA6-DF929625EA0E}">
        <p15:presenceInfo xmlns:p15="http://schemas.microsoft.com/office/powerpoint/2012/main" userId="S::Liga.Gaigala@vmnvd.gov.lv::2a1b2e31-660d-43f2-b8b4-16fee29367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AF8"/>
    <a:srgbClr val="D2F5F0"/>
    <a:srgbClr val="CFEFE9"/>
    <a:srgbClr val="A4EAE1"/>
    <a:srgbClr val="77E0D2"/>
    <a:srgbClr val="49D5C3"/>
    <a:srgbClr val="1CCBB4"/>
    <a:srgbClr val="001744"/>
    <a:srgbClr val="231F20"/>
    <a:srgbClr val="DED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4"/>
  </p:normalViewPr>
  <p:slideViewPr>
    <p:cSldViewPr snapToGrid="0">
      <p:cViewPr varScale="1">
        <p:scale>
          <a:sx n="64" d="100"/>
          <a:sy n="64" d="100"/>
        </p:scale>
        <p:origin x="724"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B17C-9364-064F-8B71-11C38CC123AE}"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2E65F-86B8-2243-89BF-BE444905A527}" type="slidenum">
              <a:rPr lang="en-US" smtClean="0"/>
              <a:t>‹#›</a:t>
            </a:fld>
            <a:endParaRPr lang="en-US"/>
          </a:p>
        </p:txBody>
      </p:sp>
    </p:spTree>
    <p:extLst>
      <p:ext uri="{BB962C8B-B14F-4D97-AF65-F5344CB8AC3E}">
        <p14:creationId xmlns:p14="http://schemas.microsoft.com/office/powerpoint/2010/main" val="272009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8C0D-4947-48CF-BFB3-190A1ADF8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C82B9389-B085-4F23-8CD7-DF318DC42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3B747915-CDDD-43D7-97B2-71BB897340C4}"/>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5" name="Footer Placeholder 4">
            <a:extLst>
              <a:ext uri="{FF2B5EF4-FFF2-40B4-BE49-F238E27FC236}">
                <a16:creationId xmlns:a16="http://schemas.microsoft.com/office/drawing/2014/main" id="{384F57E5-346C-4633-AE24-A0826E45B2A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6F1D8AE-0F6C-44E0-93A2-D419ECEFB383}"/>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366795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AFFA-289B-41F8-B7B4-DA9F42E3207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7B521A5-07B5-47B1-A839-053252B12E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81810C6-8D68-4F84-8E35-C139C3352EF7}"/>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5" name="Footer Placeholder 4">
            <a:extLst>
              <a:ext uri="{FF2B5EF4-FFF2-40B4-BE49-F238E27FC236}">
                <a16:creationId xmlns:a16="http://schemas.microsoft.com/office/drawing/2014/main" id="{8CC26886-EF09-44B9-9CA2-EF162966144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3F97F2D-267C-46D1-AA1B-E1155F262938}"/>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82711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EA164-C470-459E-A05C-7EC5F30694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B96014F-9F30-47C8-B106-8A58953AEF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9FBD89F-CC49-49EF-B372-C84CEAA61C13}"/>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5" name="Footer Placeholder 4">
            <a:extLst>
              <a:ext uri="{FF2B5EF4-FFF2-40B4-BE49-F238E27FC236}">
                <a16:creationId xmlns:a16="http://schemas.microsoft.com/office/drawing/2014/main" id="{16D8D997-8E8E-4834-9B39-53DD7332B0D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CA28A78-2121-4044-947B-CBB17419A234}"/>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383393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D449-A674-4C37-AC86-BAD6BAEECF5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2A50109-C1D9-4B91-B6B6-8C4D36B3A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F58AA51-7E3B-4C89-8F1C-3B55B0D399D8}"/>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5" name="Footer Placeholder 4">
            <a:extLst>
              <a:ext uri="{FF2B5EF4-FFF2-40B4-BE49-F238E27FC236}">
                <a16:creationId xmlns:a16="http://schemas.microsoft.com/office/drawing/2014/main" id="{7F09286A-D981-4EA0-86DD-5A72CC35586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6269B74-FC03-463B-B522-C8559FA19C99}"/>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235029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852-1374-40BA-9597-4588FF2CA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D47DB01-22B3-4735-9D2A-0D9384848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91AB5-E989-4A9B-87D1-408403F3656C}"/>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5" name="Footer Placeholder 4">
            <a:extLst>
              <a:ext uri="{FF2B5EF4-FFF2-40B4-BE49-F238E27FC236}">
                <a16:creationId xmlns:a16="http://schemas.microsoft.com/office/drawing/2014/main" id="{0C77DD53-E5BE-454D-9838-0926812B2A1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76FA8C-DE98-49FE-A642-7D7B92A9AC65}"/>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64574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4B6E-2A3F-46A8-B087-F04E82B99DA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4086EBB8-946D-456B-BE25-E09094AAA7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5563EF0-2C46-48A1-9B97-FA52E862E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06D8999F-0CE9-4DEB-B844-E6EFED6D55B0}"/>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6" name="Footer Placeholder 5">
            <a:extLst>
              <a:ext uri="{FF2B5EF4-FFF2-40B4-BE49-F238E27FC236}">
                <a16:creationId xmlns:a16="http://schemas.microsoft.com/office/drawing/2014/main" id="{B9CE4B89-7661-4405-8ABA-7AEC78B7476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BB4490B-012D-499B-9B2F-DFE7F15B58AE}"/>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425357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4093-94E9-4D2C-AE5A-CE16B0DC8D2E}"/>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B9C82C9-7471-4DEF-AD4D-87761CEA6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9A584D-CA41-46A1-AF46-DDC2E95792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78B3E45-13F8-41A9-8C13-B1FF7BA08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39B6C7-8D40-447B-ACD5-06D5BF4F14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7E7D2331-97D4-4409-8CE1-11167DB92173}"/>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8" name="Footer Placeholder 7">
            <a:extLst>
              <a:ext uri="{FF2B5EF4-FFF2-40B4-BE49-F238E27FC236}">
                <a16:creationId xmlns:a16="http://schemas.microsoft.com/office/drawing/2014/main" id="{AFFC3157-F213-4642-97F9-3B6161094D6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55880F7-6CF2-48E6-9E2A-09722F39E322}"/>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214222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EA6B-DE91-41C0-BBA8-7A20442636FE}"/>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D17E1D1C-13CA-4385-883A-7CB859C2E011}"/>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4" name="Footer Placeholder 3">
            <a:extLst>
              <a:ext uri="{FF2B5EF4-FFF2-40B4-BE49-F238E27FC236}">
                <a16:creationId xmlns:a16="http://schemas.microsoft.com/office/drawing/2014/main" id="{349B2D33-4006-49B2-9AC6-CB3B6E2350C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D75ACC4-8E22-4C1A-ACA0-AC150C2DDCAC}"/>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243289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64EF1-48C7-4D82-A810-0284027896B9}"/>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3" name="Footer Placeholder 2">
            <a:extLst>
              <a:ext uri="{FF2B5EF4-FFF2-40B4-BE49-F238E27FC236}">
                <a16:creationId xmlns:a16="http://schemas.microsoft.com/office/drawing/2014/main" id="{2758BBDD-580A-455A-AB8D-4D574EE0101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BA05ADDA-239E-40C5-AF84-93D03F681373}"/>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207226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89A7-7B69-4BA9-967B-92AF523E7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EBFECBB-1FB8-4BE0-937D-EE965F43B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D638C51-300F-4F2A-AD77-4FD87334A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365E6-E3F1-443B-AE42-6B10BEDCE88C}"/>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6" name="Footer Placeholder 5">
            <a:extLst>
              <a:ext uri="{FF2B5EF4-FFF2-40B4-BE49-F238E27FC236}">
                <a16:creationId xmlns:a16="http://schemas.microsoft.com/office/drawing/2014/main" id="{33FB8EA3-530D-41AD-B466-1FF7D10837D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01FCE3B-3F17-4D42-B92E-6D570C781E0B}"/>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361054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8883-E417-444A-96A1-BEB76F92E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D59CC2A9-EB2A-4CCC-81A2-6C42B69E6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FD3991F6-9DAC-4A27-8797-56F46933A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C5FA-1D1B-4A12-A9FE-ACABAA6B368C}"/>
              </a:ext>
            </a:extLst>
          </p:cNvPr>
          <p:cNvSpPr>
            <a:spLocks noGrp="1"/>
          </p:cNvSpPr>
          <p:nvPr>
            <p:ph type="dt" sz="half" idx="10"/>
          </p:nvPr>
        </p:nvSpPr>
        <p:spPr/>
        <p:txBody>
          <a:bodyPr/>
          <a:lstStyle/>
          <a:p>
            <a:fld id="{80EFBF08-5777-4DCD-BC75-2F1982E32DBF}" type="datetimeFigureOut">
              <a:rPr lang="lv-LV" smtClean="0"/>
              <a:t>05.10.2021</a:t>
            </a:fld>
            <a:endParaRPr lang="lv-LV"/>
          </a:p>
        </p:txBody>
      </p:sp>
      <p:sp>
        <p:nvSpPr>
          <p:cNvPr id="6" name="Footer Placeholder 5">
            <a:extLst>
              <a:ext uri="{FF2B5EF4-FFF2-40B4-BE49-F238E27FC236}">
                <a16:creationId xmlns:a16="http://schemas.microsoft.com/office/drawing/2014/main" id="{94CCD3A9-F58C-413B-92A5-15E7E811B43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CD4B94C-1306-4A98-BD39-CAA4D7F51E40}"/>
              </a:ext>
            </a:extLst>
          </p:cNvPr>
          <p:cNvSpPr>
            <a:spLocks noGrp="1"/>
          </p:cNvSpPr>
          <p:nvPr>
            <p:ph type="sldNum" sz="quarter" idx="12"/>
          </p:nvPr>
        </p:nvSpPr>
        <p:spPr/>
        <p:txBody>
          <a:bodyPr/>
          <a:lstStyle/>
          <a:p>
            <a:fld id="{8D8494A3-DBE3-495A-94BA-8F570D21560D}" type="slidenum">
              <a:rPr lang="lv-LV" smtClean="0"/>
              <a:t>‹#›</a:t>
            </a:fld>
            <a:endParaRPr lang="lv-LV"/>
          </a:p>
        </p:txBody>
      </p:sp>
    </p:spTree>
    <p:extLst>
      <p:ext uri="{BB962C8B-B14F-4D97-AF65-F5344CB8AC3E}">
        <p14:creationId xmlns:p14="http://schemas.microsoft.com/office/powerpoint/2010/main" val="380201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B0A3B-C829-4B94-B7E1-5B17190CD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53F3617-6AFD-4CC2-AE13-238548253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196BB81-18E5-4175-9FCE-0319816ED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FBF08-5777-4DCD-BC75-2F1982E32DBF}" type="datetimeFigureOut">
              <a:rPr lang="lv-LV" smtClean="0"/>
              <a:t>05.10.2021</a:t>
            </a:fld>
            <a:endParaRPr lang="lv-LV"/>
          </a:p>
        </p:txBody>
      </p:sp>
      <p:sp>
        <p:nvSpPr>
          <p:cNvPr id="5" name="Footer Placeholder 4">
            <a:extLst>
              <a:ext uri="{FF2B5EF4-FFF2-40B4-BE49-F238E27FC236}">
                <a16:creationId xmlns:a16="http://schemas.microsoft.com/office/drawing/2014/main" id="{49AAF1AA-F622-4669-9A05-D9966FB84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9235E6E3-34D8-4264-A62D-95E098C0C2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494A3-DBE3-495A-94BA-8F570D21560D}" type="slidenum">
              <a:rPr lang="lv-LV" smtClean="0"/>
              <a:t>‹#›</a:t>
            </a:fld>
            <a:endParaRPr lang="lv-LV"/>
          </a:p>
        </p:txBody>
      </p:sp>
    </p:spTree>
    <p:extLst>
      <p:ext uri="{BB962C8B-B14F-4D97-AF65-F5344CB8AC3E}">
        <p14:creationId xmlns:p14="http://schemas.microsoft.com/office/powerpoint/2010/main" val="1739120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cmasterforum.org/networks/covid-end/resources-specific-to-canada/for-decision-makers/scan-evidence-products" TargetMode="External"/><Relationship Id="rId2" Type="http://schemas.openxmlformats.org/officeDocument/2006/relationships/hyperlink" Target="https://view-hub.org/resources" TargetMode="External"/><Relationship Id="rId1" Type="http://schemas.openxmlformats.org/officeDocument/2006/relationships/slideLayout" Target="../slideLayouts/slideLayout2.xml"/><Relationship Id="rId5" Type="http://schemas.openxmlformats.org/officeDocument/2006/relationships/hyperlink" Target="https://www.cdc.gov/vaccines/acip/meetings/slides-2021-09-22-23.html" TargetMode="External"/><Relationship Id="rId4" Type="http://schemas.openxmlformats.org/officeDocument/2006/relationships/hyperlink" Target="https://www.fda.gov/media/152176/downloa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744"/>
        </a:solidFill>
        <a:effectLst/>
      </p:bgPr>
    </p:bg>
    <p:spTree>
      <p:nvGrpSpPr>
        <p:cNvPr id="1" name=""/>
        <p:cNvGrpSpPr/>
        <p:nvPr/>
      </p:nvGrpSpPr>
      <p:grpSpPr>
        <a:xfrm>
          <a:off x="0" y="0"/>
          <a:ext cx="0" cy="0"/>
          <a:chOff x="0" y="0"/>
          <a:chExt cx="0" cy="0"/>
        </a:xfrm>
      </p:grpSpPr>
      <p:pic>
        <p:nvPicPr>
          <p:cNvPr id="5" name="Picture 4" descr="A picture containing book, text&#10;&#10;Description automatically generated">
            <a:extLst>
              <a:ext uri="{FF2B5EF4-FFF2-40B4-BE49-F238E27FC236}">
                <a16:creationId xmlns:a16="http://schemas.microsoft.com/office/drawing/2014/main" id="{0B203213-4979-2940-ACF0-1F5B3AB58E93}"/>
              </a:ext>
            </a:extLst>
          </p:cNvPr>
          <p:cNvPicPr>
            <a:picLocks noChangeAspect="1"/>
          </p:cNvPicPr>
          <p:nvPr/>
        </p:nvPicPr>
        <p:blipFill>
          <a:blip r:embed="rId2"/>
          <a:stretch>
            <a:fillRect/>
          </a:stretch>
        </p:blipFill>
        <p:spPr>
          <a:xfrm>
            <a:off x="5218965" y="992365"/>
            <a:ext cx="1386376" cy="1201987"/>
          </a:xfrm>
          <a:prstGeom prst="rect">
            <a:avLst/>
          </a:prstGeom>
        </p:spPr>
      </p:pic>
      <p:sp>
        <p:nvSpPr>
          <p:cNvPr id="8" name="TextBox 1">
            <a:extLst>
              <a:ext uri="{FF2B5EF4-FFF2-40B4-BE49-F238E27FC236}">
                <a16:creationId xmlns:a16="http://schemas.microsoft.com/office/drawing/2014/main" id="{9C50FCCB-E279-432E-825D-1E074B872649}"/>
              </a:ext>
            </a:extLst>
          </p:cNvPr>
          <p:cNvSpPr txBox="1"/>
          <p:nvPr/>
        </p:nvSpPr>
        <p:spPr>
          <a:xfrm>
            <a:off x="4933635" y="5716302"/>
            <a:ext cx="1958849" cy="338554"/>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EFFAF8"/>
                </a:solidFill>
                <a:latin typeface="Times New Roman" panose="02020603050405020304" pitchFamily="18" charset="0"/>
                <a:cs typeface="Times New Roman" panose="02020603050405020304" pitchFamily="18" charset="0"/>
              </a:rPr>
              <a:t>             </a:t>
            </a:r>
            <a:r>
              <a:rPr lang="lv-LV" sz="1600" b="1" dirty="0">
                <a:solidFill>
                  <a:srgbClr val="EFFAF8"/>
                </a:solidFill>
                <a:latin typeface="Times New Roman" panose="02020603050405020304" pitchFamily="18" charset="0"/>
                <a:cs typeface="Times New Roman" panose="02020603050405020304" pitchFamily="18" charset="0"/>
              </a:rPr>
              <a:t>05</a:t>
            </a:r>
            <a:r>
              <a:rPr lang="lv-LV" sz="1600" b="1" dirty="0">
                <a:solidFill>
                  <a:srgbClr val="EFFAF8"/>
                </a:solidFill>
                <a:latin typeface="Times New Roman" panose="02020603050405020304" pitchFamily="18" charset="0"/>
                <a:ea typeface="Verdana" panose="020B0604030504040204" pitchFamily="34" charset="0"/>
                <a:cs typeface="Times New Roman" panose="02020603050405020304" pitchFamily="18" charset="0"/>
              </a:rPr>
              <a:t>.10.</a:t>
            </a:r>
            <a:r>
              <a:rPr lang="x-none" sz="1600" b="1" dirty="0">
                <a:solidFill>
                  <a:srgbClr val="EFFAF8"/>
                </a:solidFill>
                <a:latin typeface="Times New Roman" panose="02020603050405020304" pitchFamily="18" charset="0"/>
                <a:ea typeface="Verdana" panose="020B0604030504040204" pitchFamily="34" charset="0"/>
                <a:cs typeface="Times New Roman" panose="02020603050405020304" pitchFamily="18" charset="0"/>
              </a:rPr>
              <a:t>2021</a:t>
            </a:r>
            <a:endParaRPr lang="lv-LV" sz="1600" b="1" dirty="0">
              <a:solidFill>
                <a:srgbClr val="EFFAF8"/>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9CACA2ED-422D-4B38-8A92-A35029F5EA08}"/>
              </a:ext>
            </a:extLst>
          </p:cNvPr>
          <p:cNvSpPr>
            <a:spLocks noGrp="1"/>
          </p:cNvSpPr>
          <p:nvPr/>
        </p:nvSpPr>
        <p:spPr>
          <a:xfrm>
            <a:off x="2736371" y="2958897"/>
            <a:ext cx="6351563" cy="1384001"/>
          </a:xfrm>
          <a:prstGeom prst="rect">
            <a:avLst/>
          </a:prstGeom>
        </p:spPr>
        <p:txBody>
          <a:bodyPr vert="horz" lIns="93957" tIns="46979" rIns="93957" bIns="46979" rtlCol="0" anchor="ctr">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spcAft>
                <a:spcPts val="600"/>
              </a:spcAft>
            </a:pPr>
            <a:r>
              <a:rPr lang="lv-LV" sz="3200" b="1" dirty="0" err="1">
                <a:solidFill>
                  <a:srgbClr val="EFFAF8"/>
                </a:solidFill>
                <a:latin typeface="Verdana"/>
                <a:ea typeface="+mj-lt"/>
                <a:cs typeface="+mj-lt"/>
              </a:rPr>
              <a:t>Balstvakcinācija</a:t>
            </a:r>
            <a:r>
              <a:rPr lang="lv-LV" sz="3200" b="1" dirty="0">
                <a:solidFill>
                  <a:srgbClr val="EFFAF8"/>
                </a:solidFill>
                <a:latin typeface="Verdana"/>
                <a:ea typeface="+mj-lt"/>
                <a:cs typeface="+mj-lt"/>
              </a:rPr>
              <a:t> (3. deva) pret Covid - 19</a:t>
            </a:r>
            <a:endParaRPr lang="en-US" b="1" dirty="0">
              <a:solidFill>
                <a:schemeClr val="bg1"/>
              </a:solidFill>
              <a:latin typeface="Verdana"/>
              <a:ea typeface="Verdana"/>
            </a:endParaRPr>
          </a:p>
        </p:txBody>
      </p:sp>
    </p:spTree>
    <p:extLst>
      <p:ext uri="{BB962C8B-B14F-4D97-AF65-F5344CB8AC3E}">
        <p14:creationId xmlns:p14="http://schemas.microsoft.com/office/powerpoint/2010/main" val="81687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82992" y="334317"/>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Pirms balstvakcinācijas jāpārliecinās</a:t>
            </a:r>
            <a:endPar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endParaRPr>
          </a:p>
        </p:txBody>
      </p:sp>
      <p:graphicFrame>
        <p:nvGraphicFramePr>
          <p:cNvPr id="9" name="Table 11">
            <a:extLst>
              <a:ext uri="{FF2B5EF4-FFF2-40B4-BE49-F238E27FC236}">
                <a16:creationId xmlns:a16="http://schemas.microsoft.com/office/drawing/2014/main" id="{11A75745-5876-48E6-9AB5-70A0BE7B9A2B}"/>
              </a:ext>
            </a:extLst>
          </p:cNvPr>
          <p:cNvGraphicFramePr>
            <a:graphicFrameLocks noGrp="1"/>
          </p:cNvGraphicFramePr>
          <p:nvPr>
            <p:extLst>
              <p:ext uri="{D42A27DB-BD31-4B8C-83A1-F6EECF244321}">
                <p14:modId xmlns:p14="http://schemas.microsoft.com/office/powerpoint/2010/main" val="2595087417"/>
              </p:ext>
            </p:extLst>
          </p:nvPr>
        </p:nvGraphicFramePr>
        <p:xfrm>
          <a:off x="783543" y="3386787"/>
          <a:ext cx="10181019" cy="2839720"/>
        </p:xfrm>
        <a:graphic>
          <a:graphicData uri="http://schemas.openxmlformats.org/drawingml/2006/table">
            <a:tbl>
              <a:tblPr firstRow="1" bandRow="1">
                <a:tableStyleId>{5C22544A-7EE6-4342-B048-85BDC9FD1C3A}</a:tableStyleId>
              </a:tblPr>
              <a:tblGrid>
                <a:gridCol w="5132018">
                  <a:extLst>
                    <a:ext uri="{9D8B030D-6E8A-4147-A177-3AD203B41FA5}">
                      <a16:colId xmlns:a16="http://schemas.microsoft.com/office/drawing/2014/main" val="1651717184"/>
                    </a:ext>
                  </a:extLst>
                </a:gridCol>
                <a:gridCol w="2316313">
                  <a:extLst>
                    <a:ext uri="{9D8B030D-6E8A-4147-A177-3AD203B41FA5}">
                      <a16:colId xmlns:a16="http://schemas.microsoft.com/office/drawing/2014/main" val="3235584078"/>
                    </a:ext>
                  </a:extLst>
                </a:gridCol>
                <a:gridCol w="2732688">
                  <a:extLst>
                    <a:ext uri="{9D8B030D-6E8A-4147-A177-3AD203B41FA5}">
                      <a16:colId xmlns:a16="http://schemas.microsoft.com/office/drawing/2014/main" val="466178872"/>
                    </a:ext>
                  </a:extLst>
                </a:gridCol>
              </a:tblGrid>
              <a:tr h="370840">
                <a:tc>
                  <a:txBody>
                    <a:bodyPr/>
                    <a:lstStyle/>
                    <a:p>
                      <a:pPr algn="ctr"/>
                      <a:r>
                        <a:rPr lang="lv-LV" dirty="0">
                          <a:latin typeface="Verdana" panose="020B0604030504040204" pitchFamily="34" charset="0"/>
                          <a:ea typeface="Verdana" panose="020B0604030504040204" pitchFamily="34" charset="0"/>
                        </a:rPr>
                        <a:t>Jautājums</a:t>
                      </a:r>
                    </a:p>
                  </a:txBody>
                  <a:tcPr/>
                </a:tc>
                <a:tc>
                  <a:txBody>
                    <a:bodyPr/>
                    <a:lstStyle/>
                    <a:p>
                      <a:pPr algn="ctr"/>
                      <a:r>
                        <a:rPr lang="lv-LV" dirty="0">
                          <a:latin typeface="Verdana" panose="020B0604030504040204" pitchFamily="34" charset="0"/>
                          <a:ea typeface="Verdana" panose="020B0604030504040204" pitchFamily="34" charset="0"/>
                        </a:rPr>
                        <a:t>Jā</a:t>
                      </a:r>
                    </a:p>
                  </a:txBody>
                  <a:tcPr/>
                </a:tc>
                <a:tc>
                  <a:txBody>
                    <a:bodyPr/>
                    <a:lstStyle/>
                    <a:p>
                      <a:pPr algn="ctr"/>
                      <a:r>
                        <a:rPr lang="lv-LV" dirty="0">
                          <a:latin typeface="Verdana" panose="020B0604030504040204" pitchFamily="34" charset="0"/>
                          <a:ea typeface="Verdana" panose="020B0604030504040204" pitchFamily="34" charset="0"/>
                        </a:rPr>
                        <a:t>Nē</a:t>
                      </a:r>
                    </a:p>
                  </a:txBody>
                  <a:tcPr/>
                </a:tc>
                <a:extLst>
                  <a:ext uri="{0D108BD9-81ED-4DB2-BD59-A6C34878D82A}">
                    <a16:rowId xmlns:a16="http://schemas.microsoft.com/office/drawing/2014/main" val="3939353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solidFill>
                            <a:schemeClr val="tx1"/>
                          </a:solidFill>
                          <a:latin typeface="Verdana" panose="020B0604030504040204" pitchFamily="34" charset="0"/>
                          <a:ea typeface="Verdana" panose="020B0604030504040204" pitchFamily="34" charset="0"/>
                        </a:rPr>
                        <a:t>Vai pacients ir </a:t>
                      </a:r>
                      <a:r>
                        <a:rPr lang="lv-LV" sz="1800" noProof="1">
                          <a:solidFill>
                            <a:schemeClr val="tx1"/>
                          </a:solidFill>
                          <a:latin typeface="Verdana" panose="020B0604030504040204" pitchFamily="34" charset="0"/>
                          <a:ea typeface="Verdana" panose="020B0604030504040204" pitchFamily="34" charset="0"/>
                          <a:cs typeface="Calibri" panose="020F0502020204030204"/>
                        </a:rPr>
                        <a:t>pārslimojis Covid – 19 un jau saņēmis 2 vakcīnu devas?</a:t>
                      </a:r>
                      <a:endParaRPr lang="lv-LV" dirty="0">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err="1">
                          <a:latin typeface="Verdana" panose="020B0604030504040204" pitchFamily="34" charset="0"/>
                          <a:ea typeface="Verdana" panose="020B0604030504040204" pitchFamily="34" charset="0"/>
                        </a:rPr>
                        <a:t>Balstvakcinācija</a:t>
                      </a:r>
                      <a:r>
                        <a:rPr lang="lv-LV" dirty="0">
                          <a:latin typeface="Verdana" panose="020B0604030504040204" pitchFamily="34" charset="0"/>
                          <a:ea typeface="Verdana" panose="020B0604030504040204" pitchFamily="34" charset="0"/>
                        </a:rPr>
                        <a:t> netiek veikta</a:t>
                      </a:r>
                    </a:p>
                    <a:p>
                      <a:endParaRPr lang="lv-LV" dirty="0">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v-LV"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980913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latin typeface="Verdana" panose="020B0604030504040204" pitchFamily="34" charset="0"/>
                          <a:ea typeface="Verdana" panose="020B0604030504040204" pitchFamily="34" charset="0"/>
                        </a:rPr>
                        <a:t>Vai pacients ir veicis 1. un 2. devu vakcināciju ar Comirnaty vai </a:t>
                      </a:r>
                      <a:r>
                        <a:rPr lang="lv-LV" sz="1800" dirty="0" err="1">
                          <a:latin typeface="Verdana" panose="020B0604030504040204" pitchFamily="34" charset="0"/>
                          <a:ea typeface="Verdana" panose="020B0604030504040204" pitchFamily="34" charset="0"/>
                        </a:rPr>
                        <a:t>Vaxzevria</a:t>
                      </a:r>
                      <a:r>
                        <a:rPr lang="lv-LV" sz="1800" dirty="0">
                          <a:latin typeface="Verdana" panose="020B0604030504040204" pitchFamily="34" charset="0"/>
                          <a:ea typeface="Verdana" panose="020B0604030504040204" pitchFamily="34" charset="0"/>
                        </a:rPr>
                        <a:t> vakcīnām?</a:t>
                      </a:r>
                    </a:p>
                  </a:txBody>
                  <a:tcPr/>
                </a:tc>
                <a:tc>
                  <a:txBody>
                    <a:bodyPr/>
                    <a:lstStyle/>
                    <a:p>
                      <a:endParaRPr lang="lv-LV" dirty="0">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err="1">
                          <a:latin typeface="Verdana" panose="020B0604030504040204" pitchFamily="34" charset="0"/>
                          <a:ea typeface="Verdana" panose="020B0604030504040204" pitchFamily="34" charset="0"/>
                        </a:rPr>
                        <a:t>Balstvakcinācija</a:t>
                      </a:r>
                      <a:r>
                        <a:rPr lang="lv-LV" dirty="0">
                          <a:latin typeface="Verdana" panose="020B0604030504040204" pitchFamily="34" charset="0"/>
                          <a:ea typeface="Verdana" panose="020B0604030504040204" pitchFamily="34" charset="0"/>
                        </a:rPr>
                        <a:t> netiek veikta</a:t>
                      </a:r>
                    </a:p>
                    <a:p>
                      <a:pPr algn="ctr"/>
                      <a:endParaRPr lang="lv-LV"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2091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latin typeface="Verdana" panose="020B0604030504040204" pitchFamily="34" charset="0"/>
                          <a:ea typeface="Verdana" panose="020B0604030504040204" pitchFamily="34" charset="0"/>
                        </a:rPr>
                        <a:t>Vai pacients ir saņēmis 2. vakcīnas devu ne ātrāk kā pirms 6 mēnešiem?</a:t>
                      </a:r>
                      <a:endParaRPr lang="lv-LV" dirty="0">
                        <a:latin typeface="Verdana" panose="020B0604030504040204" pitchFamily="34" charset="0"/>
                        <a:ea typeface="Verdana" panose="020B0604030504040204" pitchFamily="34" charset="0"/>
                      </a:endParaRPr>
                    </a:p>
                  </a:txBody>
                  <a:tcPr/>
                </a:tc>
                <a:tc>
                  <a:txBody>
                    <a:bodyPr/>
                    <a:lstStyle/>
                    <a:p>
                      <a:endParaRPr lang="lv-LV" dirty="0">
                        <a:latin typeface="Verdana" panose="020B0604030504040204" pitchFamily="34" charset="0"/>
                        <a:ea typeface="Verdan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err="1">
                          <a:latin typeface="Verdana" panose="020B0604030504040204" pitchFamily="34" charset="0"/>
                          <a:ea typeface="Verdana" panose="020B0604030504040204" pitchFamily="34" charset="0"/>
                        </a:rPr>
                        <a:t>Balstvakcinācija</a:t>
                      </a:r>
                      <a:r>
                        <a:rPr lang="lv-LV" dirty="0">
                          <a:latin typeface="Verdana" panose="020B0604030504040204" pitchFamily="34" charset="0"/>
                          <a:ea typeface="Verdana" panose="020B0604030504040204" pitchFamily="34" charset="0"/>
                        </a:rPr>
                        <a:t> netiek veikta</a:t>
                      </a:r>
                    </a:p>
                  </a:txBody>
                  <a:tcPr/>
                </a:tc>
                <a:extLst>
                  <a:ext uri="{0D108BD9-81ED-4DB2-BD59-A6C34878D82A}">
                    <a16:rowId xmlns:a16="http://schemas.microsoft.com/office/drawing/2014/main" val="3513961411"/>
                  </a:ext>
                </a:extLst>
              </a:tr>
            </a:tbl>
          </a:graphicData>
        </a:graphic>
      </p:graphicFrame>
      <p:graphicFrame>
        <p:nvGraphicFramePr>
          <p:cNvPr id="12" name="Table 12">
            <a:extLst>
              <a:ext uri="{FF2B5EF4-FFF2-40B4-BE49-F238E27FC236}">
                <a16:creationId xmlns:a16="http://schemas.microsoft.com/office/drawing/2014/main" id="{71AE8B88-1E01-448D-9FDC-7A2B7D438CFF}"/>
              </a:ext>
            </a:extLst>
          </p:cNvPr>
          <p:cNvGraphicFramePr>
            <a:graphicFrameLocks noGrp="1"/>
          </p:cNvGraphicFramePr>
          <p:nvPr>
            <p:extLst>
              <p:ext uri="{D42A27DB-BD31-4B8C-83A1-F6EECF244321}">
                <p14:modId xmlns:p14="http://schemas.microsoft.com/office/powerpoint/2010/main" val="3207305582"/>
              </p:ext>
            </p:extLst>
          </p:nvPr>
        </p:nvGraphicFramePr>
        <p:xfrm>
          <a:off x="783543" y="959242"/>
          <a:ext cx="10200425" cy="2286000"/>
        </p:xfrm>
        <a:graphic>
          <a:graphicData uri="http://schemas.openxmlformats.org/drawingml/2006/table">
            <a:tbl>
              <a:tblPr firstRow="1" bandRow="1">
                <a:tableStyleId>{93296810-A885-4BE3-A3E7-6D5BEEA58F35}</a:tableStyleId>
              </a:tblPr>
              <a:tblGrid>
                <a:gridCol w="5011452">
                  <a:extLst>
                    <a:ext uri="{9D8B030D-6E8A-4147-A177-3AD203B41FA5}">
                      <a16:colId xmlns:a16="http://schemas.microsoft.com/office/drawing/2014/main" val="2887475307"/>
                    </a:ext>
                  </a:extLst>
                </a:gridCol>
                <a:gridCol w="2329090">
                  <a:extLst>
                    <a:ext uri="{9D8B030D-6E8A-4147-A177-3AD203B41FA5}">
                      <a16:colId xmlns:a16="http://schemas.microsoft.com/office/drawing/2014/main" val="3625622126"/>
                    </a:ext>
                  </a:extLst>
                </a:gridCol>
                <a:gridCol w="2859883">
                  <a:extLst>
                    <a:ext uri="{9D8B030D-6E8A-4147-A177-3AD203B41FA5}">
                      <a16:colId xmlns:a16="http://schemas.microsoft.com/office/drawing/2014/main" val="2603736515"/>
                    </a:ext>
                  </a:extLst>
                </a:gridCol>
              </a:tblGrid>
              <a:tr h="306776">
                <a:tc>
                  <a:txBody>
                    <a:bodyPr/>
                    <a:lstStyle/>
                    <a:p>
                      <a:pPr algn="ctr"/>
                      <a:r>
                        <a:rPr lang="lv-LV" dirty="0">
                          <a:latin typeface="Verdana" panose="020B0604030504040204" pitchFamily="34" charset="0"/>
                          <a:ea typeface="Verdana" panose="020B0604030504040204" pitchFamily="34" charset="0"/>
                        </a:rPr>
                        <a:t>Jautājums</a:t>
                      </a:r>
                    </a:p>
                  </a:txBody>
                  <a:tcPr/>
                </a:tc>
                <a:tc>
                  <a:txBody>
                    <a:bodyPr/>
                    <a:lstStyle/>
                    <a:p>
                      <a:pPr algn="ctr"/>
                      <a:r>
                        <a:rPr lang="lv-LV" dirty="0">
                          <a:latin typeface="Verdana" panose="020B0604030504040204" pitchFamily="34" charset="0"/>
                          <a:ea typeface="Verdana" panose="020B0604030504040204" pitchFamily="34" charset="0"/>
                        </a:rPr>
                        <a:t>Jā</a:t>
                      </a:r>
                    </a:p>
                  </a:txBody>
                  <a:tcPr/>
                </a:tc>
                <a:tc>
                  <a:txBody>
                    <a:bodyPr/>
                    <a:lstStyle/>
                    <a:p>
                      <a:pPr algn="ctr"/>
                      <a:r>
                        <a:rPr lang="lv-LV" dirty="0">
                          <a:latin typeface="Verdana" panose="020B0604030504040204" pitchFamily="34" charset="0"/>
                          <a:ea typeface="Verdana" panose="020B0604030504040204" pitchFamily="34" charset="0"/>
                        </a:rPr>
                        <a:t>Nē</a:t>
                      </a:r>
                    </a:p>
                  </a:txBody>
                  <a:tcPr/>
                </a:tc>
                <a:extLst>
                  <a:ext uri="{0D108BD9-81ED-4DB2-BD59-A6C34878D82A}">
                    <a16:rowId xmlns:a16="http://schemas.microsoft.com/office/drawing/2014/main" val="1140813821"/>
                  </a:ext>
                </a:extLst>
              </a:tr>
              <a:tr h="30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latin typeface="Verdana" panose="020B0604030504040204" pitchFamily="34" charset="0"/>
                          <a:ea typeface="Verdana" panose="020B0604030504040204" pitchFamily="34" charset="0"/>
                        </a:rPr>
                        <a:t>Vai pacienta vecums </a:t>
                      </a:r>
                      <a:r>
                        <a:rPr lang="lv-LV" dirty="0" err="1">
                          <a:latin typeface="Verdana" panose="020B0604030504040204" pitchFamily="34" charset="0"/>
                          <a:ea typeface="Verdana" panose="020B0604030504040204" pitchFamily="34" charset="0"/>
                        </a:rPr>
                        <a:t>balstvakcinācijas</a:t>
                      </a:r>
                      <a:r>
                        <a:rPr lang="lv-LV" dirty="0">
                          <a:latin typeface="Verdana" panose="020B0604030504040204" pitchFamily="34" charset="0"/>
                          <a:ea typeface="Verdana" panose="020B0604030504040204" pitchFamily="34" charset="0"/>
                        </a:rPr>
                        <a:t> dienā ir vismaz 65 gadi?</a:t>
                      </a:r>
                    </a:p>
                  </a:txBody>
                  <a:tcPr/>
                </a:tc>
                <a:tc>
                  <a:txBody>
                    <a:bodyPr/>
                    <a:lstStyle/>
                    <a:p>
                      <a:pPr marL="0" indent="0" algn="ctr">
                        <a:buFont typeface="Wingdings" panose="05000000000000000000" pitchFamily="2" charset="2"/>
                        <a:buNone/>
                      </a:pPr>
                      <a:endParaRPr lang="lv-LV" dirty="0">
                        <a:solidFill>
                          <a:schemeClr val="tx1"/>
                        </a:solidFill>
                        <a:latin typeface="Verdana" panose="020B0604030504040204" pitchFamily="34" charset="0"/>
                        <a:ea typeface="Verdana" panose="020B0604030504040204" pitchFamily="34" charset="0"/>
                      </a:endParaRPr>
                    </a:p>
                  </a:txBody>
                  <a:tcPr/>
                </a:tc>
                <a:tc rowSpan="3">
                  <a:txBody>
                    <a:bodyPr/>
                    <a:lstStyle/>
                    <a:p>
                      <a:pPr algn="ctr"/>
                      <a:endParaRPr lang="lv-LV" dirty="0">
                        <a:latin typeface="Verdana" panose="020B0604030504040204" pitchFamily="34" charset="0"/>
                        <a:ea typeface="Verdana" panose="020B0604030504040204" pitchFamily="34" charset="0"/>
                      </a:endParaRPr>
                    </a:p>
                    <a:p>
                      <a:pPr algn="ctr"/>
                      <a:endParaRPr lang="lv-LV" dirty="0">
                        <a:latin typeface="Verdana" panose="020B0604030504040204" pitchFamily="34" charset="0"/>
                        <a:ea typeface="Verdana" panose="020B0604030504040204" pitchFamily="34" charset="0"/>
                      </a:endParaRPr>
                    </a:p>
                    <a:p>
                      <a:pPr algn="ctr"/>
                      <a:r>
                        <a:rPr lang="lv-LV" dirty="0" err="1">
                          <a:latin typeface="Verdana" panose="020B0604030504040204" pitchFamily="34" charset="0"/>
                          <a:ea typeface="Verdana" panose="020B0604030504040204" pitchFamily="34" charset="0"/>
                        </a:rPr>
                        <a:t>Balstvakcinācija</a:t>
                      </a:r>
                      <a:r>
                        <a:rPr lang="lv-LV" dirty="0">
                          <a:latin typeface="Verdana" panose="020B0604030504040204" pitchFamily="34" charset="0"/>
                          <a:ea typeface="Verdana" panose="020B0604030504040204" pitchFamily="34" charset="0"/>
                        </a:rPr>
                        <a:t> netiek veikta</a:t>
                      </a:r>
                    </a:p>
                  </a:txBody>
                  <a:tcPr/>
                </a:tc>
                <a:extLst>
                  <a:ext uri="{0D108BD9-81ED-4DB2-BD59-A6C34878D82A}">
                    <a16:rowId xmlns:a16="http://schemas.microsoft.com/office/drawing/2014/main" val="3885146738"/>
                  </a:ext>
                </a:extLst>
              </a:tr>
              <a:tr h="30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solidFill>
                            <a:schemeClr val="tx1"/>
                          </a:solidFill>
                          <a:latin typeface="Verdana" panose="020B0604030504040204" pitchFamily="34" charset="0"/>
                          <a:ea typeface="Verdana" panose="020B0604030504040204" pitchFamily="34" charset="0"/>
                        </a:rPr>
                        <a:t>Vai pacients ir </a:t>
                      </a:r>
                      <a:r>
                        <a:rPr lang="lv-LV" sz="1800" noProof="1">
                          <a:solidFill>
                            <a:schemeClr val="tx1"/>
                          </a:solidFill>
                          <a:latin typeface="Verdana" panose="020B0604030504040204" pitchFamily="34" charset="0"/>
                          <a:ea typeface="Verdana" panose="020B0604030504040204" pitchFamily="34" charset="0"/>
                          <a:cs typeface="Calibri" panose="020F0502020204030204"/>
                        </a:rPr>
                        <a:t>veselības aprūpes sistēmā strādājošs?</a:t>
                      </a:r>
                      <a:endParaRPr lang="lv-LV" dirty="0">
                        <a:latin typeface="Verdana" panose="020B0604030504040204" pitchFamily="34" charset="0"/>
                        <a:ea typeface="Verdana" panose="020B0604030504040204" pitchFamily="34" charset="0"/>
                      </a:endParaRPr>
                    </a:p>
                  </a:txBody>
                  <a:tcPr/>
                </a:tc>
                <a:tc>
                  <a:txBody>
                    <a:bodyPr/>
                    <a:lstStyle/>
                    <a:p>
                      <a:pPr marL="0" indent="0" algn="ctr">
                        <a:buFont typeface="Wingdings" panose="05000000000000000000" pitchFamily="2" charset="2"/>
                        <a:buNone/>
                      </a:pPr>
                      <a:endParaRPr lang="lv-LV" dirty="0">
                        <a:latin typeface="Verdana" panose="020B0604030504040204" pitchFamily="34" charset="0"/>
                        <a:ea typeface="Verdana" panose="020B0604030504040204" pitchFamily="34" charset="0"/>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err="1">
                          <a:latin typeface="Verdana" panose="020B0604030504040204" pitchFamily="34" charset="0"/>
                          <a:ea typeface="Verdana" panose="020B0604030504040204" pitchFamily="34" charset="0"/>
                        </a:rPr>
                        <a:t>Balstvakcinācija</a:t>
                      </a:r>
                      <a:r>
                        <a:rPr lang="lv-LV" dirty="0">
                          <a:latin typeface="Verdana" panose="020B0604030504040204" pitchFamily="34" charset="0"/>
                          <a:ea typeface="Verdana" panose="020B0604030504040204" pitchFamily="34" charset="0"/>
                        </a:rPr>
                        <a:t> netiek veikta</a:t>
                      </a:r>
                    </a:p>
                  </a:txBody>
                  <a:tcPr/>
                </a:tc>
                <a:extLst>
                  <a:ext uri="{0D108BD9-81ED-4DB2-BD59-A6C34878D82A}">
                    <a16:rowId xmlns:a16="http://schemas.microsoft.com/office/drawing/2014/main" val="1329865436"/>
                  </a:ext>
                </a:extLst>
              </a:tr>
              <a:tr h="306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latin typeface="Verdana" panose="020B0604030504040204" pitchFamily="34" charset="0"/>
                          <a:ea typeface="Verdana" panose="020B0604030504040204" pitchFamily="34" charset="0"/>
                        </a:rPr>
                        <a:t>Vai pacients ir </a:t>
                      </a:r>
                      <a:r>
                        <a:rPr lang="lv-LV" dirty="0">
                          <a:effectLst/>
                          <a:latin typeface="Verdana" panose="020B0604030504040204" pitchFamily="34" charset="0"/>
                          <a:ea typeface="Verdana" panose="020B0604030504040204" pitchFamily="34" charset="0"/>
                        </a:rPr>
                        <a:t>sociālās aprūpes centru un pansionātu </a:t>
                      </a:r>
                      <a:r>
                        <a:rPr lang="lv-LV" dirty="0">
                          <a:latin typeface="Verdana" panose="020B0604030504040204" pitchFamily="34" charset="0"/>
                          <a:ea typeface="Verdana" panose="020B0604030504040204" pitchFamily="34" charset="0"/>
                        </a:rPr>
                        <a:t>klients?</a:t>
                      </a:r>
                      <a:endParaRPr lang="lv-LV" dirty="0">
                        <a:effectLst/>
                        <a:latin typeface="Verdana" panose="020B0604030504040204" pitchFamily="34" charset="0"/>
                        <a:ea typeface="Verdana" panose="020B0604030504040204" pitchFamily="34" charset="0"/>
                      </a:endParaRPr>
                    </a:p>
                  </a:txBody>
                  <a:tcPr/>
                </a:tc>
                <a:tc>
                  <a:txBody>
                    <a:bodyPr/>
                    <a:lstStyle/>
                    <a:p>
                      <a:pPr algn="ctr"/>
                      <a:endParaRPr lang="lv-LV" dirty="0">
                        <a:latin typeface="Verdana" panose="020B0604030504040204" pitchFamily="34" charset="0"/>
                        <a:ea typeface="Verdana" panose="020B0604030504040204" pitchFamily="34" charset="0"/>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dirty="0" err="1">
                          <a:latin typeface="Verdana" panose="020B0604030504040204" pitchFamily="34" charset="0"/>
                          <a:ea typeface="Verdana" panose="020B0604030504040204" pitchFamily="34" charset="0"/>
                        </a:rPr>
                        <a:t>Balstvakcinācija</a:t>
                      </a:r>
                      <a:r>
                        <a:rPr lang="lv-LV" dirty="0">
                          <a:latin typeface="Verdana" panose="020B0604030504040204" pitchFamily="34" charset="0"/>
                          <a:ea typeface="Verdana" panose="020B0604030504040204" pitchFamily="34" charset="0"/>
                        </a:rPr>
                        <a:t> netiek veikta</a:t>
                      </a:r>
                    </a:p>
                  </a:txBody>
                  <a:tcPr/>
                </a:tc>
                <a:extLst>
                  <a:ext uri="{0D108BD9-81ED-4DB2-BD59-A6C34878D82A}">
                    <a16:rowId xmlns:a16="http://schemas.microsoft.com/office/drawing/2014/main" val="935430161"/>
                  </a:ext>
                </a:extLst>
              </a:tr>
            </a:tbl>
          </a:graphicData>
        </a:graphic>
      </p:graphicFrame>
      <p:pic>
        <p:nvPicPr>
          <p:cNvPr id="23" name="Graphic 22" descr="Checkmark with solid fill">
            <a:extLst>
              <a:ext uri="{FF2B5EF4-FFF2-40B4-BE49-F238E27FC236}">
                <a16:creationId xmlns:a16="http://schemas.microsoft.com/office/drawing/2014/main" id="{468EFD47-7757-4072-B73D-E22FE3284E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7298" y="1291980"/>
            <a:ext cx="537296" cy="537296"/>
          </a:xfrm>
          <a:prstGeom prst="rect">
            <a:avLst/>
          </a:prstGeom>
        </p:spPr>
      </p:pic>
      <p:pic>
        <p:nvPicPr>
          <p:cNvPr id="24" name="Graphic 23" descr="Checkmark with solid fill">
            <a:extLst>
              <a:ext uri="{FF2B5EF4-FFF2-40B4-BE49-F238E27FC236}">
                <a16:creationId xmlns:a16="http://schemas.microsoft.com/office/drawing/2014/main" id="{A24EB548-1585-4C9E-87A7-188BDBD52C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92328" y="3861855"/>
            <a:ext cx="537296" cy="537296"/>
          </a:xfrm>
          <a:prstGeom prst="rect">
            <a:avLst/>
          </a:prstGeom>
        </p:spPr>
      </p:pic>
      <p:pic>
        <p:nvPicPr>
          <p:cNvPr id="25" name="Graphic 24" descr="Checkmark with solid fill">
            <a:extLst>
              <a:ext uri="{FF2B5EF4-FFF2-40B4-BE49-F238E27FC236}">
                <a16:creationId xmlns:a16="http://schemas.microsoft.com/office/drawing/2014/main" id="{6063641D-7DA9-47BD-9A18-46565E48FC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7829" y="4908858"/>
            <a:ext cx="537296" cy="537296"/>
          </a:xfrm>
          <a:prstGeom prst="rect">
            <a:avLst/>
          </a:prstGeom>
        </p:spPr>
      </p:pic>
      <p:pic>
        <p:nvPicPr>
          <p:cNvPr id="26" name="Graphic 25" descr="Checkmark with solid fill">
            <a:extLst>
              <a:ext uri="{FF2B5EF4-FFF2-40B4-BE49-F238E27FC236}">
                <a16:creationId xmlns:a16="http://schemas.microsoft.com/office/drawing/2014/main" id="{22B46017-B448-4566-B109-EDB18C3CAF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0322" y="5630110"/>
            <a:ext cx="537296" cy="537296"/>
          </a:xfrm>
          <a:prstGeom prst="rect">
            <a:avLst/>
          </a:prstGeom>
        </p:spPr>
      </p:pic>
      <p:sp>
        <p:nvSpPr>
          <p:cNvPr id="30" name="TextBox 29">
            <a:extLst>
              <a:ext uri="{FF2B5EF4-FFF2-40B4-BE49-F238E27FC236}">
                <a16:creationId xmlns:a16="http://schemas.microsoft.com/office/drawing/2014/main" id="{E709F6CD-E6AA-4F63-BE64-147340B647BF}"/>
              </a:ext>
            </a:extLst>
          </p:cNvPr>
          <p:cNvSpPr txBox="1"/>
          <p:nvPr/>
        </p:nvSpPr>
        <p:spPr>
          <a:xfrm>
            <a:off x="6674351" y="1788752"/>
            <a:ext cx="643190" cy="380714"/>
          </a:xfrm>
          <a:prstGeom prst="rect">
            <a:avLst/>
          </a:prstGeom>
          <a:noFill/>
        </p:spPr>
        <p:txBody>
          <a:bodyPr wrap="square" rtlCol="0">
            <a:spAutoFit/>
          </a:bodyPr>
          <a:lstStyle/>
          <a:p>
            <a:r>
              <a:rPr lang="lv-LV" dirty="0"/>
              <a:t>vai</a:t>
            </a:r>
          </a:p>
        </p:txBody>
      </p:sp>
      <p:pic>
        <p:nvPicPr>
          <p:cNvPr id="31" name="Graphic 30" descr="Checkmark with solid fill">
            <a:extLst>
              <a:ext uri="{FF2B5EF4-FFF2-40B4-BE49-F238E27FC236}">
                <a16:creationId xmlns:a16="http://schemas.microsoft.com/office/drawing/2014/main" id="{0E03243E-41E7-4620-80CF-CAB374103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4351" y="2041764"/>
            <a:ext cx="537296" cy="537296"/>
          </a:xfrm>
          <a:prstGeom prst="rect">
            <a:avLst/>
          </a:prstGeom>
        </p:spPr>
      </p:pic>
      <p:sp>
        <p:nvSpPr>
          <p:cNvPr id="32" name="TextBox 31">
            <a:extLst>
              <a:ext uri="{FF2B5EF4-FFF2-40B4-BE49-F238E27FC236}">
                <a16:creationId xmlns:a16="http://schemas.microsoft.com/office/drawing/2014/main" id="{213A2D71-B4E0-4435-B489-FF6D00236468}"/>
              </a:ext>
            </a:extLst>
          </p:cNvPr>
          <p:cNvSpPr txBox="1"/>
          <p:nvPr/>
        </p:nvSpPr>
        <p:spPr>
          <a:xfrm>
            <a:off x="6702490" y="2522772"/>
            <a:ext cx="643190" cy="380714"/>
          </a:xfrm>
          <a:prstGeom prst="rect">
            <a:avLst/>
          </a:prstGeom>
          <a:noFill/>
        </p:spPr>
        <p:txBody>
          <a:bodyPr wrap="square" rtlCol="0">
            <a:spAutoFit/>
          </a:bodyPr>
          <a:lstStyle/>
          <a:p>
            <a:r>
              <a:rPr lang="lv-LV" dirty="0"/>
              <a:t>vai</a:t>
            </a:r>
          </a:p>
        </p:txBody>
      </p:sp>
      <p:pic>
        <p:nvPicPr>
          <p:cNvPr id="33" name="Graphic 32" descr="Checkmark with solid fill">
            <a:extLst>
              <a:ext uri="{FF2B5EF4-FFF2-40B4-BE49-F238E27FC236}">
                <a16:creationId xmlns:a16="http://schemas.microsoft.com/office/drawing/2014/main" id="{94F024BE-B17A-4959-ADC8-C636182F66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2490" y="2730328"/>
            <a:ext cx="537296" cy="537296"/>
          </a:xfrm>
          <a:prstGeom prst="rect">
            <a:avLst/>
          </a:prstGeom>
        </p:spPr>
      </p:pic>
    </p:spTree>
    <p:extLst>
      <p:ext uri="{BB962C8B-B14F-4D97-AF65-F5344CB8AC3E}">
        <p14:creationId xmlns:p14="http://schemas.microsoft.com/office/powerpoint/2010/main" val="162507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311892" y="1019671"/>
            <a:ext cx="10345025" cy="1256306"/>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82992" y="360114"/>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Zinātniskie pētījumi</a:t>
            </a:r>
          </a:p>
        </p:txBody>
      </p:sp>
      <p:sp>
        <p:nvSpPr>
          <p:cNvPr id="2" name="TextBox 1">
            <a:extLst>
              <a:ext uri="{FF2B5EF4-FFF2-40B4-BE49-F238E27FC236}">
                <a16:creationId xmlns:a16="http://schemas.microsoft.com/office/drawing/2014/main" id="{5409167B-C0A1-40F1-8DDF-114A74F193CA}"/>
              </a:ext>
            </a:extLst>
          </p:cNvPr>
          <p:cNvSpPr txBox="1"/>
          <p:nvPr/>
        </p:nvSpPr>
        <p:spPr>
          <a:xfrm>
            <a:off x="612000" y="1250140"/>
            <a:ext cx="9910389" cy="2495555"/>
          </a:xfrm>
          <a:prstGeom prst="rect">
            <a:avLst/>
          </a:prstGeom>
          <a:noFill/>
        </p:spPr>
        <p:txBody>
          <a:bodyPr wrap="square" rtlCol="0">
            <a:spAutoFit/>
          </a:bodyPr>
          <a:lstStyle/>
          <a:p>
            <a:pPr marL="285750" indent="-285750" algn="just">
              <a:lnSpc>
                <a:spcPct val="115000"/>
              </a:lnSpc>
              <a:spcAft>
                <a:spcPts val="800"/>
              </a:spcAft>
              <a:buFont typeface="Wingdings" panose="05000000000000000000" pitchFamily="2" charset="2"/>
              <a:buChar char="ü"/>
            </a:pPr>
            <a:r>
              <a:rPr lang="lv-LV"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Šīs ir pagaidu rekomendācijas</a:t>
            </a: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kas balstītas uz pašreizējo Latvijas epidemioloģisko situāciju. </a:t>
            </a:r>
          </a:p>
          <a:p>
            <a:pPr algn="just">
              <a:lnSpc>
                <a:spcPct val="115000"/>
              </a:lnSpc>
              <a:spcAft>
                <a:spcPts val="800"/>
              </a:spcAft>
            </a:pPr>
            <a:r>
              <a:rPr lang="lv-LV" dirty="0">
                <a:solidFill>
                  <a:srgbClr val="000000"/>
                </a:solidFill>
                <a:latin typeface="Verdana" panose="020B0604030504040204" pitchFamily="34" charset="0"/>
                <a:ea typeface="Verdana" panose="020B0604030504040204" pitchFamily="34" charset="0"/>
                <a:cs typeface="Times New Roman" panose="02020603050405020304" pitchFamily="18" charset="0"/>
              </a:rPr>
              <a:t>	</a:t>
            </a: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Šobrīd IVP  rīcībā nav zinātniski pamatotas informācijas, datu un 	pierādījumu par papildu jeb </a:t>
            </a:r>
            <a:r>
              <a:rPr lang="lv-LV" sz="18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balstvakcinācijas</a:t>
            </a: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nepieciešamību visai 	sabiedrībai. </a:t>
            </a:r>
            <a:endParaRPr lang="lv-LV"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Jauni zinātniski pamatoti argumenti</a:t>
            </a:r>
            <a:r>
              <a:rPr lang="lv-LV" dirty="0">
                <a:solidFill>
                  <a:srgbClr val="000000"/>
                </a:solidFill>
                <a:latin typeface="Verdana" panose="020B0604030504040204" pitchFamily="34" charset="0"/>
                <a:ea typeface="Verdana" panose="020B0604030504040204" pitchFamily="34" charset="0"/>
                <a:cs typeface="Times New Roman" panose="02020603050405020304" pitchFamily="18" charset="0"/>
              </a:rPr>
              <a:t> var mainīt rekomendācijas</a:t>
            </a:r>
            <a:r>
              <a:rPr lang="lv-LV"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par nepieciešamību vakcinēt ar papildu devu vēl kādu no sabiedrības grupām.</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3867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212500" y="785849"/>
            <a:ext cx="10345025" cy="1256306"/>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82992" y="360114"/>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Zinātniskie pētījumi</a:t>
            </a:r>
          </a:p>
        </p:txBody>
      </p:sp>
      <p:sp>
        <p:nvSpPr>
          <p:cNvPr id="2" name="TextBox 1">
            <a:extLst>
              <a:ext uri="{FF2B5EF4-FFF2-40B4-BE49-F238E27FC236}">
                <a16:creationId xmlns:a16="http://schemas.microsoft.com/office/drawing/2014/main" id="{5409167B-C0A1-40F1-8DDF-114A74F193CA}"/>
              </a:ext>
            </a:extLst>
          </p:cNvPr>
          <p:cNvSpPr txBox="1"/>
          <p:nvPr/>
        </p:nvSpPr>
        <p:spPr>
          <a:xfrm>
            <a:off x="804838" y="1570533"/>
            <a:ext cx="10345025" cy="4052969"/>
          </a:xfrm>
          <a:prstGeom prst="rect">
            <a:avLst/>
          </a:prstGeom>
          <a:noFill/>
        </p:spPr>
        <p:txBody>
          <a:bodyPr wrap="square" rtlCol="0">
            <a:spAutoFit/>
          </a:bodyPr>
          <a:lstStyle/>
          <a:p>
            <a:pPr>
              <a:lnSpc>
                <a:spcPct val="115000"/>
              </a:lnSpc>
              <a:spcAft>
                <a:spcPts val="1000"/>
              </a:spcAft>
            </a:pP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Būtiskākie avoti vakcīnu pret Covid-19 efektivitātes izvērtēšanai un rekomendācijas lēmuma pamatojumam:</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buFont typeface="+mj-lt"/>
              <a:buAutoNum type="arabicPeriod"/>
            </a:pPr>
            <a:r>
              <a:rPr lang="en-US"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Living systematic review on Covid-19 vaccines.  Roberta Koha </a:t>
            </a:r>
            <a:r>
              <a:rPr lang="en-US"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insitūts</a:t>
            </a:r>
            <a:r>
              <a:rPr lang="en-US"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&gt; 7000 </a:t>
            </a:r>
            <a:r>
              <a:rPr lang="en-US"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publikacijas</a:t>
            </a:r>
            <a:r>
              <a:rPr lang="en-US"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kopš</a:t>
            </a:r>
            <a:r>
              <a:rPr lang="en-US"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2021.gada </a:t>
            </a:r>
            <a:r>
              <a:rPr lang="en-US"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janvāra</a:t>
            </a:r>
            <a:r>
              <a:rPr lang="en-US"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buFont typeface="+mj-lt"/>
              <a:buAutoNum type="arabicPeriod"/>
            </a:pP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Johns</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Hopkins/WHO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living</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review</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atjaunina ik nedēļu - </a:t>
            </a:r>
            <a:r>
              <a:rPr lang="lv-LV" u="sng"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hlinkClick r:id="rId2"/>
              </a:rPr>
              <a:t>https://view-hub.org/resources</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15000"/>
              </a:lnSpc>
              <a:buFont typeface="+mj-lt"/>
              <a:buAutoNum type="arabicPeriod"/>
            </a:pP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COVID-END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McMaster</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living</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systematic</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review</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u="sng"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hlinkClick r:id="rId3"/>
              </a:rPr>
              <a:t>https://www.mcmasterforum.org/networks/covid-end/resources-specific-to-canada/for-decision-makers/scan-evidence-products</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FDA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Vaccines</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Related</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Biological</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Products</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Advisory</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Committee</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sanāksme 2021.gada 17.septembrī  </a:t>
            </a:r>
            <a:r>
              <a:rPr lang="lv-LV"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4"/>
              </a:rPr>
              <a:t>https://www.fda.gov/media/152176/download</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5"/>
              </a:rPr>
              <a:t>https://www.cdc.gov/vaccines/acip/meetings/slides-2021-09-22-23.html</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3404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F7841F-AC73-4381-BCB4-A6AE8E2EDA69}"/>
              </a:ext>
            </a:extLst>
          </p:cNvPr>
          <p:cNvSpPr txBox="1"/>
          <p:nvPr/>
        </p:nvSpPr>
        <p:spPr>
          <a:xfrm>
            <a:off x="82992" y="360114"/>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Papildu devas vakcinācija pret Covid - 19</a:t>
            </a: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pic>
        <p:nvPicPr>
          <p:cNvPr id="3" name="Picture 2" descr="Diagram&#10;&#10;Description automatically generated">
            <a:extLst>
              <a:ext uri="{FF2B5EF4-FFF2-40B4-BE49-F238E27FC236}">
                <a16:creationId xmlns:a16="http://schemas.microsoft.com/office/drawing/2014/main" id="{AADC9AEE-6F46-43FC-B852-E5013019F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797" y="987580"/>
            <a:ext cx="9250901" cy="5203632"/>
          </a:xfrm>
          <a:prstGeom prst="rect">
            <a:avLst/>
          </a:prstGeom>
        </p:spPr>
      </p:pic>
    </p:spTree>
    <p:extLst>
      <p:ext uri="{BB962C8B-B14F-4D97-AF65-F5344CB8AC3E}">
        <p14:creationId xmlns:p14="http://schemas.microsoft.com/office/powerpoint/2010/main" val="323233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imeline&#10;&#10;Description automatically generated">
            <a:extLst>
              <a:ext uri="{FF2B5EF4-FFF2-40B4-BE49-F238E27FC236}">
                <a16:creationId xmlns:a16="http://schemas.microsoft.com/office/drawing/2014/main" id="{D6C63EF5-8803-4468-8C7E-39DEC5725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419" y="360114"/>
            <a:ext cx="9197162" cy="5173404"/>
          </a:xfrm>
          <a:prstGeom prst="rect">
            <a:avLst/>
          </a:prstGeom>
        </p:spPr>
      </p:pic>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F7841F-AC73-4381-BCB4-A6AE8E2EDA69}"/>
              </a:ext>
            </a:extLst>
          </p:cNvPr>
          <p:cNvSpPr txBox="1"/>
          <p:nvPr/>
        </p:nvSpPr>
        <p:spPr>
          <a:xfrm>
            <a:off x="82992" y="360114"/>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Papildu devas vakcinācija pret Covid - 19</a:t>
            </a: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Tree>
    <p:extLst>
      <p:ext uri="{BB962C8B-B14F-4D97-AF65-F5344CB8AC3E}">
        <p14:creationId xmlns:p14="http://schemas.microsoft.com/office/powerpoint/2010/main" val="386323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88AA1563-29DF-4B02-A901-0214DB03D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740" y="849560"/>
            <a:ext cx="9559016" cy="5376947"/>
          </a:xfrm>
          <a:prstGeom prst="rect">
            <a:avLst/>
          </a:prstGeom>
        </p:spPr>
      </p:pic>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F7841F-AC73-4381-BCB4-A6AE8E2EDA69}"/>
              </a:ext>
            </a:extLst>
          </p:cNvPr>
          <p:cNvSpPr txBox="1"/>
          <p:nvPr/>
        </p:nvSpPr>
        <p:spPr>
          <a:xfrm>
            <a:off x="82992" y="360114"/>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Papildu devas vakcinācija pret Covid - 19</a:t>
            </a: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Tree>
    <p:extLst>
      <p:ext uri="{BB962C8B-B14F-4D97-AF65-F5344CB8AC3E}">
        <p14:creationId xmlns:p14="http://schemas.microsoft.com/office/powerpoint/2010/main" val="325901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F7841F-AC73-4381-BCB4-A6AE8E2EDA69}"/>
              </a:ext>
            </a:extLst>
          </p:cNvPr>
          <p:cNvSpPr txBox="1"/>
          <p:nvPr/>
        </p:nvSpPr>
        <p:spPr>
          <a:xfrm>
            <a:off x="82992" y="360114"/>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Papildu devas vakcinācija pret Covid - 19</a:t>
            </a: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pic>
        <p:nvPicPr>
          <p:cNvPr id="3" name="Picture 2" descr="A picture containing timeline&#10;&#10;Description automatically generated">
            <a:extLst>
              <a:ext uri="{FF2B5EF4-FFF2-40B4-BE49-F238E27FC236}">
                <a16:creationId xmlns:a16="http://schemas.microsoft.com/office/drawing/2014/main" id="{DAB2F6C5-FF73-44E1-9AC3-20A33A122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966" y="944323"/>
            <a:ext cx="9590564" cy="5394693"/>
          </a:xfrm>
          <a:prstGeom prst="rect">
            <a:avLst/>
          </a:prstGeom>
        </p:spPr>
      </p:pic>
    </p:spTree>
    <p:extLst>
      <p:ext uri="{BB962C8B-B14F-4D97-AF65-F5344CB8AC3E}">
        <p14:creationId xmlns:p14="http://schemas.microsoft.com/office/powerpoint/2010/main" val="207638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1744"/>
        </a:solidFill>
        <a:effectLst/>
      </p:bgPr>
    </p:bg>
    <p:spTree>
      <p:nvGrpSpPr>
        <p:cNvPr id="1" name=""/>
        <p:cNvGrpSpPr/>
        <p:nvPr/>
      </p:nvGrpSpPr>
      <p:grpSpPr>
        <a:xfrm>
          <a:off x="0" y="0"/>
          <a:ext cx="0" cy="0"/>
          <a:chOff x="0" y="0"/>
          <a:chExt cx="0" cy="0"/>
        </a:xfrm>
      </p:grpSpPr>
      <p:pic>
        <p:nvPicPr>
          <p:cNvPr id="5" name="Picture 4" descr="A picture containing book, text&#10;&#10;Description automatically generated">
            <a:extLst>
              <a:ext uri="{FF2B5EF4-FFF2-40B4-BE49-F238E27FC236}">
                <a16:creationId xmlns:a16="http://schemas.microsoft.com/office/drawing/2014/main" id="{0B203213-4979-2940-ACF0-1F5B3AB58E93}"/>
              </a:ext>
            </a:extLst>
          </p:cNvPr>
          <p:cNvPicPr>
            <a:picLocks noChangeAspect="1"/>
          </p:cNvPicPr>
          <p:nvPr/>
        </p:nvPicPr>
        <p:blipFill>
          <a:blip r:embed="rId2"/>
          <a:stretch>
            <a:fillRect/>
          </a:stretch>
        </p:blipFill>
        <p:spPr>
          <a:xfrm>
            <a:off x="5218965" y="992365"/>
            <a:ext cx="1386376" cy="1201987"/>
          </a:xfrm>
          <a:prstGeom prst="rect">
            <a:avLst/>
          </a:prstGeom>
        </p:spPr>
      </p:pic>
      <p:sp>
        <p:nvSpPr>
          <p:cNvPr id="8" name="TextBox 1">
            <a:extLst>
              <a:ext uri="{FF2B5EF4-FFF2-40B4-BE49-F238E27FC236}">
                <a16:creationId xmlns:a16="http://schemas.microsoft.com/office/drawing/2014/main" id="{9C50FCCB-E279-432E-825D-1E074B872649}"/>
              </a:ext>
            </a:extLst>
          </p:cNvPr>
          <p:cNvSpPr txBox="1"/>
          <p:nvPr/>
        </p:nvSpPr>
        <p:spPr>
          <a:xfrm>
            <a:off x="4933635" y="5716302"/>
            <a:ext cx="1958849" cy="338554"/>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rgbClr val="EFFAF8"/>
                </a:solidFill>
                <a:latin typeface="Times New Roman" panose="02020603050405020304" pitchFamily="18" charset="0"/>
                <a:cs typeface="Times New Roman" panose="02020603050405020304" pitchFamily="18" charset="0"/>
              </a:rPr>
              <a:t>             </a:t>
            </a:r>
            <a:r>
              <a:rPr lang="lv-LV" sz="1600" b="1" dirty="0">
                <a:solidFill>
                  <a:srgbClr val="EFFAF8"/>
                </a:solidFill>
                <a:latin typeface="Times New Roman" panose="02020603050405020304" pitchFamily="18" charset="0"/>
                <a:cs typeface="Times New Roman" panose="02020603050405020304" pitchFamily="18" charset="0"/>
              </a:rPr>
              <a:t>30</a:t>
            </a:r>
            <a:r>
              <a:rPr lang="lv-LV" sz="1600" b="1" dirty="0">
                <a:solidFill>
                  <a:srgbClr val="EFFAF8"/>
                </a:solidFill>
                <a:latin typeface="Times New Roman" panose="02020603050405020304" pitchFamily="18" charset="0"/>
                <a:ea typeface="Verdana" panose="020B0604030504040204" pitchFamily="34" charset="0"/>
                <a:cs typeface="Times New Roman" panose="02020603050405020304" pitchFamily="18" charset="0"/>
              </a:rPr>
              <a:t>.09.</a:t>
            </a:r>
            <a:r>
              <a:rPr lang="x-none" sz="1600" b="1" dirty="0">
                <a:solidFill>
                  <a:srgbClr val="EFFAF8"/>
                </a:solidFill>
                <a:latin typeface="Times New Roman" panose="02020603050405020304" pitchFamily="18" charset="0"/>
                <a:ea typeface="Verdana" panose="020B0604030504040204" pitchFamily="34" charset="0"/>
                <a:cs typeface="Times New Roman" panose="02020603050405020304" pitchFamily="18" charset="0"/>
              </a:rPr>
              <a:t>2021</a:t>
            </a:r>
            <a:endParaRPr lang="lv-LV" sz="1600" b="1" dirty="0">
              <a:solidFill>
                <a:srgbClr val="EFFAF8"/>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9CACA2ED-422D-4B38-8A92-A35029F5EA08}"/>
              </a:ext>
            </a:extLst>
          </p:cNvPr>
          <p:cNvSpPr>
            <a:spLocks noGrp="1"/>
          </p:cNvSpPr>
          <p:nvPr/>
        </p:nvSpPr>
        <p:spPr>
          <a:xfrm>
            <a:off x="2736371" y="2958897"/>
            <a:ext cx="6351563" cy="1384001"/>
          </a:xfrm>
          <a:prstGeom prst="rect">
            <a:avLst/>
          </a:prstGeom>
        </p:spPr>
        <p:txBody>
          <a:bodyPr vert="horz" lIns="93957" tIns="46979" rIns="93957" bIns="46979" rtlCol="0" anchor="ctr">
            <a:noAutofit/>
          </a:bodyPr>
          <a:lstStyle>
            <a:lvl1pPr algn="ctr" defTabSz="939575" rtl="0" eaLnBrk="1" latinLnBrk="0" hangingPunct="1">
              <a:spcBef>
                <a:spcPct val="0"/>
              </a:spcBef>
              <a:buNone/>
              <a:defRPr sz="4500" kern="1200">
                <a:solidFill>
                  <a:schemeClr val="tx1"/>
                </a:solidFill>
                <a:latin typeface="+mj-lt"/>
                <a:ea typeface="+mj-ea"/>
                <a:cs typeface="+mj-cs"/>
              </a:defRPr>
            </a:lvl1pPr>
          </a:lstStyle>
          <a:p>
            <a:pPr>
              <a:spcAft>
                <a:spcPts val="600"/>
              </a:spcAft>
            </a:pPr>
            <a:r>
              <a:rPr lang="lv-LV" sz="3200" b="1" dirty="0">
                <a:solidFill>
                  <a:srgbClr val="EFFAF8"/>
                </a:solidFill>
                <a:latin typeface="Verdana"/>
                <a:ea typeface="+mj-lt"/>
                <a:cs typeface="+mj-lt"/>
              </a:rPr>
              <a:t>Paldies par uzmanību!</a:t>
            </a:r>
            <a:endParaRPr lang="en-US" b="1" dirty="0">
              <a:solidFill>
                <a:schemeClr val="bg1"/>
              </a:solidFill>
              <a:latin typeface="Verdana"/>
              <a:ea typeface="Verdana"/>
            </a:endParaRPr>
          </a:p>
        </p:txBody>
      </p:sp>
    </p:spTree>
    <p:extLst>
      <p:ext uri="{BB962C8B-B14F-4D97-AF65-F5344CB8AC3E}">
        <p14:creationId xmlns:p14="http://schemas.microsoft.com/office/powerpoint/2010/main" val="83396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F7841F-AC73-4381-BCB4-A6AE8E2EDA69}"/>
              </a:ext>
            </a:extLst>
          </p:cNvPr>
          <p:cNvSpPr txBox="1"/>
          <p:nvPr/>
        </p:nvSpPr>
        <p:spPr>
          <a:xfrm>
            <a:off x="82992" y="350175"/>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Balstv</a:t>
            </a: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akcinācija pret Covid – 19</a:t>
            </a: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192736" y="1087478"/>
            <a:ext cx="11445986" cy="4652556"/>
          </a:xfrm>
          <a:prstGeom prst="rect">
            <a:avLst/>
          </a:prstGeom>
          <a:noFill/>
        </p:spPr>
        <p:txBody>
          <a:bodyPr wrap="square" rtlCol="0">
            <a:spAutoFit/>
          </a:bodyPr>
          <a:lstStyle/>
          <a:p>
            <a:pPr lvl="0" algn="just">
              <a:lnSpc>
                <a:spcPct val="115000"/>
              </a:lnSpc>
              <a:spcAft>
                <a:spcPts val="1000"/>
              </a:spcAft>
            </a:pPr>
            <a:r>
              <a:rPr lang="lv-LV" b="1" u="sng" dirty="0">
                <a:solidFill>
                  <a:srgbClr val="000000"/>
                </a:solidFill>
                <a:latin typeface="Verdana" panose="020B0604030504040204" pitchFamily="34" charset="0"/>
                <a:ea typeface="Verdana" panose="020B0604030504040204" pitchFamily="34" charset="0"/>
                <a:cs typeface="Times New Roman" panose="02020603050405020304" pitchFamily="18" charset="0"/>
              </a:rPr>
              <a:t>Plānots uzsākt no 06.10.2021. </a:t>
            </a:r>
          </a:p>
          <a:p>
            <a:pPr lvl="0" algn="just">
              <a:lnSpc>
                <a:spcPct val="115000"/>
              </a:lnSpc>
              <a:spcAft>
                <a:spcPts val="1000"/>
              </a:spcAft>
            </a:pPr>
            <a:r>
              <a:rPr lang="lv-LV"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Vakcinācija pret Covid – 19 ar papildu</a:t>
            </a:r>
            <a:r>
              <a:rPr lang="lv-LV"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devu tiek rekomendēta:</a:t>
            </a:r>
          </a:p>
          <a:p>
            <a:pPr marL="285750" lvl="0" indent="-285750" algn="just">
              <a:lnSpc>
                <a:spcPct val="115000"/>
              </a:lnSpc>
              <a:spcAft>
                <a:spcPts val="1000"/>
              </a:spcAft>
              <a:buFont typeface="Arial" panose="020B0604020202020204" pitchFamily="34" charset="0"/>
              <a:buChar char="•"/>
            </a:pP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personām, kas vecākas par 65 gadiem</a:t>
            </a:r>
          </a:p>
          <a:p>
            <a:pPr marL="285750" indent="-285750" algn="just">
              <a:lnSpc>
                <a:spcPct val="115000"/>
              </a:lnSpc>
              <a:spcAft>
                <a:spcPts val="1000"/>
              </a:spcAft>
              <a:buFont typeface="Arial" panose="020B0604020202020204" pitchFamily="34" charset="0"/>
              <a:buChar char="•"/>
            </a:pPr>
            <a:r>
              <a:rPr lang="lv-LV" dirty="0">
                <a:latin typeface="Verdana" panose="020B0604030504040204" pitchFamily="34" charset="0"/>
                <a:ea typeface="Verdana" panose="020B0604030504040204" pitchFamily="34" charset="0"/>
              </a:rPr>
              <a:t>p</a:t>
            </a:r>
            <a:r>
              <a:rPr lang="lv-LV" dirty="0">
                <a:effectLst/>
                <a:latin typeface="Verdana" panose="020B0604030504040204" pitchFamily="34" charset="0"/>
                <a:ea typeface="Verdana" panose="020B0604030504040204" pitchFamily="34" charset="0"/>
              </a:rPr>
              <a:t>ieaugušajiem sociālās aprūpes centru un pansionātu </a:t>
            </a:r>
            <a:r>
              <a:rPr lang="lv-LV" dirty="0">
                <a:latin typeface="Verdana" panose="020B0604030504040204" pitchFamily="34" charset="0"/>
                <a:ea typeface="Verdana" panose="020B0604030504040204" pitchFamily="34" charset="0"/>
              </a:rPr>
              <a:t>klientiem</a:t>
            </a:r>
            <a:endParaRPr lang="lv-LV" dirty="0">
              <a:effectLst/>
              <a:latin typeface="Verdana" panose="020B0604030504040204" pitchFamily="34" charset="0"/>
              <a:ea typeface="Verdana" panose="020B0604030504040204" pitchFamily="34" charset="0"/>
            </a:endParaRPr>
          </a:p>
          <a:p>
            <a:pPr marL="285750" indent="-285750" algn="just">
              <a:lnSpc>
                <a:spcPct val="115000"/>
              </a:lnSpc>
              <a:spcAft>
                <a:spcPts val="1000"/>
              </a:spcAft>
              <a:buFont typeface="Arial" panose="020B0604020202020204" pitchFamily="34" charset="0"/>
              <a:buChar char="•"/>
            </a:pPr>
            <a:r>
              <a:rPr lang="lv-LV" dirty="0">
                <a:latin typeface="Verdana" panose="020B0604030504040204" pitchFamily="34" charset="0"/>
                <a:ea typeface="Verdana" panose="020B0604030504040204" pitchFamily="34" charset="0"/>
                <a:cs typeface="Times New Roman" panose="02020603050405020304" pitchFamily="18" charset="0"/>
              </a:rPr>
              <a:t>v</a:t>
            </a:r>
            <a:r>
              <a:rPr lang="en-US" dirty="0" err="1">
                <a:effectLst/>
                <a:latin typeface="Verdana" panose="020B0604030504040204" pitchFamily="34" charset="0"/>
                <a:ea typeface="Verdana" panose="020B0604030504040204" pitchFamily="34" charset="0"/>
                <a:cs typeface="Times New Roman" panose="02020603050405020304" pitchFamily="18" charset="0"/>
              </a:rPr>
              <a:t>eselības</a:t>
            </a:r>
            <a:r>
              <a:rPr lang="en-US" dirty="0">
                <a:effectLst/>
                <a:latin typeface="Verdana" panose="020B0604030504040204" pitchFamily="34" charset="0"/>
                <a:ea typeface="Verdana" panose="020B0604030504040204" pitchFamily="34" charset="0"/>
                <a:cs typeface="Times New Roman" panose="02020603050405020304" pitchFamily="18" charset="0"/>
              </a:rPr>
              <a:t> aprūpes </a:t>
            </a:r>
            <a:r>
              <a:rPr lang="en-US" dirty="0" err="1">
                <a:effectLst/>
                <a:latin typeface="Verdana" panose="020B0604030504040204" pitchFamily="34" charset="0"/>
                <a:ea typeface="Verdana" panose="020B0604030504040204" pitchFamily="34" charset="0"/>
                <a:cs typeface="Times New Roman" panose="02020603050405020304" pitchFamily="18" charset="0"/>
              </a:rPr>
              <a:t>sistēmas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darbinieku</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vai</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citu</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profesionālo</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grupu</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v</a:t>
            </a:r>
            <a:r>
              <a:rPr lang="lv-LV" dirty="0">
                <a:solidFill>
                  <a:srgbClr val="000000"/>
                </a:solidFill>
                <a:latin typeface="Verdana" panose="020B0604030504040204" pitchFamily="34" charset="0"/>
                <a:ea typeface="Verdana" panose="020B0604030504040204" pitchFamily="34" charset="0"/>
                <a:cs typeface="Times New Roman" panose="02020603050405020304" pitchFamily="18" charset="0"/>
              </a:rPr>
              <a:t>akcinācijai pret Covid – 19 ar papildu</a:t>
            </a: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devu</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zinātnisku</a:t>
            </a:r>
            <a:r>
              <a:rPr lang="en-US" dirty="0">
                <a:effectLst/>
                <a:latin typeface="Verdana" panose="020B0604030504040204" pitchFamily="34" charset="0"/>
                <a:ea typeface="Verdana" panose="020B0604030504040204" pitchFamily="34" charset="0"/>
                <a:cs typeface="Times New Roman" panose="02020603050405020304" pitchFamily="18" charset="0"/>
              </a:rPr>
              <a:t> un </a:t>
            </a:r>
            <a:r>
              <a:rPr lang="en-US" b="1" dirty="0" err="1">
                <a:effectLst/>
                <a:latin typeface="Verdana" panose="020B0604030504040204" pitchFamily="34" charset="0"/>
                <a:ea typeface="Verdana" panose="020B0604030504040204" pitchFamily="34" charset="0"/>
                <a:cs typeface="Times New Roman" panose="02020603050405020304" pitchFamily="18" charset="0"/>
              </a:rPr>
              <a:t>epidemioloģisku</a:t>
            </a:r>
            <a:r>
              <a:rPr lang="en-US" b="1" dirty="0">
                <a:effectLst/>
                <a:latin typeface="Verdana" panose="020B0604030504040204" pitchFamily="34" charset="0"/>
                <a:ea typeface="Verdana" panose="020B0604030504040204" pitchFamily="34" charset="0"/>
                <a:cs typeface="Times New Roman" panose="02020603050405020304" pitchFamily="18" charset="0"/>
              </a:rPr>
              <a:t> </a:t>
            </a:r>
            <a:r>
              <a:rPr lang="en-US" b="1" dirty="0" err="1">
                <a:effectLst/>
                <a:latin typeface="Verdana" panose="020B0604030504040204" pitchFamily="34" charset="0"/>
                <a:ea typeface="Verdana" panose="020B0604030504040204" pitchFamily="34" charset="0"/>
                <a:cs typeface="Times New Roman" panose="02020603050405020304" pitchFamily="18" charset="0"/>
              </a:rPr>
              <a:t>pamatotu</a:t>
            </a:r>
            <a:r>
              <a:rPr lang="en-US" b="1" dirty="0">
                <a:effectLst/>
                <a:latin typeface="Verdana" panose="020B0604030504040204" pitchFamily="34" charset="0"/>
                <a:ea typeface="Verdana" panose="020B0604030504040204" pitchFamily="34" charset="0"/>
                <a:cs typeface="Times New Roman" panose="02020603050405020304" pitchFamily="18" charset="0"/>
              </a:rPr>
              <a:t> </a:t>
            </a:r>
            <a:r>
              <a:rPr lang="en-US" b="1" dirty="0" err="1">
                <a:effectLst/>
                <a:latin typeface="Verdana" panose="020B0604030504040204" pitchFamily="34" charset="0"/>
                <a:ea typeface="Verdana" panose="020B0604030504040204" pitchFamily="34" charset="0"/>
                <a:cs typeface="Times New Roman" panose="02020603050405020304" pitchFamily="18" charset="0"/>
              </a:rPr>
              <a:t>datu</a:t>
            </a:r>
            <a:r>
              <a:rPr lang="en-US" b="1" dirty="0">
                <a:effectLst/>
                <a:latin typeface="Verdana" panose="020B0604030504040204" pitchFamily="34" charset="0"/>
                <a:ea typeface="Verdana" panose="020B0604030504040204" pitchFamily="34" charset="0"/>
                <a:cs typeface="Times New Roman" panose="02020603050405020304" pitchFamily="18" charset="0"/>
              </a:rPr>
              <a:t> </a:t>
            </a:r>
            <a:r>
              <a:rPr lang="en-US" b="1" dirty="0" err="1">
                <a:effectLst/>
                <a:latin typeface="Verdana" panose="020B0604030504040204" pitchFamily="34" charset="0"/>
                <a:ea typeface="Verdana" panose="020B0604030504040204" pitchFamily="34" charset="0"/>
                <a:cs typeface="Times New Roman" panose="02020603050405020304" pitchFamily="18" charset="0"/>
              </a:rPr>
              <a:t>pašlaik</a:t>
            </a:r>
            <a:r>
              <a:rPr lang="en-US" b="1" dirty="0">
                <a:effectLst/>
                <a:latin typeface="Verdana" panose="020B0604030504040204" pitchFamily="34" charset="0"/>
                <a:ea typeface="Verdana" panose="020B0604030504040204" pitchFamily="34" charset="0"/>
                <a:cs typeface="Times New Roman" panose="02020603050405020304" pitchFamily="18" charset="0"/>
              </a:rPr>
              <a:t> nav un </a:t>
            </a:r>
            <a:r>
              <a:rPr lang="en-US" b="1" dirty="0" err="1">
                <a:effectLst/>
                <a:latin typeface="Verdana" panose="020B0604030504040204" pitchFamily="34" charset="0"/>
                <a:ea typeface="Verdana" panose="020B0604030504040204" pitchFamily="34" charset="0"/>
                <a:cs typeface="Times New Roman" panose="02020603050405020304" pitchFamily="18" charset="0"/>
              </a:rPr>
              <a:t>kopumā</a:t>
            </a:r>
            <a:r>
              <a:rPr lang="en-US" b="1" dirty="0">
                <a:effectLst/>
                <a:latin typeface="Verdana" panose="020B0604030504040204" pitchFamily="34" charset="0"/>
                <a:ea typeface="Verdana" panose="020B0604030504040204" pitchFamily="34" charset="0"/>
                <a:cs typeface="Times New Roman" panose="02020603050405020304" pitchFamily="18" charset="0"/>
              </a:rPr>
              <a:t> </a:t>
            </a:r>
            <a:r>
              <a:rPr lang="en-US" b="1" dirty="0" err="1">
                <a:effectLst/>
                <a:latin typeface="Verdana" panose="020B0604030504040204" pitchFamily="34" charset="0"/>
                <a:ea typeface="Verdana" panose="020B0604030504040204" pitchFamily="34" charset="0"/>
                <a:cs typeface="Times New Roman" panose="02020603050405020304" pitchFamily="18" charset="0"/>
              </a:rPr>
              <a:t>tā</a:t>
            </a:r>
            <a:r>
              <a:rPr lang="en-US" b="1" dirty="0">
                <a:effectLst/>
                <a:latin typeface="Verdana" panose="020B0604030504040204" pitchFamily="34" charset="0"/>
                <a:ea typeface="Verdana" panose="020B0604030504040204" pitchFamily="34" charset="0"/>
                <a:cs typeface="Times New Roman" panose="02020603050405020304" pitchFamily="18" charset="0"/>
              </a:rPr>
              <a:t> </a:t>
            </a:r>
            <a:r>
              <a:rPr lang="en-US" b="1" dirty="0" err="1">
                <a:effectLst/>
                <a:latin typeface="Verdana" panose="020B0604030504040204" pitchFamily="34" charset="0"/>
                <a:ea typeface="Verdana" panose="020B0604030504040204" pitchFamily="34" charset="0"/>
                <a:cs typeface="Times New Roman" panose="02020603050405020304" pitchFamily="18" charset="0"/>
              </a:rPr>
              <a:t>netiek</a:t>
            </a:r>
            <a:r>
              <a:rPr lang="en-US" b="1" dirty="0">
                <a:effectLst/>
                <a:latin typeface="Verdana" panose="020B0604030504040204" pitchFamily="34" charset="0"/>
                <a:ea typeface="Verdana" panose="020B0604030504040204" pitchFamily="34" charset="0"/>
                <a:cs typeface="Times New Roman" panose="02020603050405020304" pitchFamily="18" charset="0"/>
              </a:rPr>
              <a:t> </a:t>
            </a:r>
            <a:r>
              <a:rPr lang="en-US" b="1" dirty="0" err="1">
                <a:effectLst/>
                <a:latin typeface="Verdana" panose="020B0604030504040204" pitchFamily="34" charset="0"/>
                <a:ea typeface="Verdana" panose="020B0604030504040204" pitchFamily="34" charset="0"/>
                <a:cs typeface="Times New Roman" panose="02020603050405020304" pitchFamily="18" charset="0"/>
              </a:rPr>
              <a:t>rekomendēta</a:t>
            </a:r>
            <a:r>
              <a:rPr lang="en-US" dirty="0">
                <a:effectLst/>
                <a:latin typeface="Verdana" panose="020B0604030504040204" pitchFamily="34" charset="0"/>
                <a:ea typeface="Verdana" panose="020B0604030504040204" pitchFamily="34" charset="0"/>
                <a:cs typeface="Times New Roman" panose="02020603050405020304" pitchFamily="18" charset="0"/>
              </a:rPr>
              <a:t>, jo </a:t>
            </a:r>
            <a:r>
              <a:rPr lang="en-US" dirty="0" err="1">
                <a:effectLst/>
                <a:latin typeface="Verdana" panose="020B0604030504040204" pitchFamily="34" charset="0"/>
                <a:ea typeface="Verdana" panose="020B0604030504040204" pitchFamily="34" charset="0"/>
                <a:cs typeface="Times New Roman" panose="02020603050405020304" pitchFamily="18" charset="0"/>
              </a:rPr>
              <a:t>saslimstība</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kādās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noteiktās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profesionālajās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grupās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pilnībā</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vakcinētiem</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cilvēkiem</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neatšķiras</a:t>
            </a:r>
            <a:r>
              <a:rPr lang="en-US" dirty="0">
                <a:effectLst/>
                <a:latin typeface="Verdana" panose="020B0604030504040204" pitchFamily="34" charset="0"/>
                <a:ea typeface="Verdana" panose="020B0604030504040204" pitchFamily="34" charset="0"/>
                <a:cs typeface="Times New Roman" panose="02020603050405020304" pitchFamily="18" charset="0"/>
              </a:rPr>
              <a:t> no </a:t>
            </a:r>
            <a:r>
              <a:rPr lang="en-US" dirty="0" err="1">
                <a:effectLst/>
                <a:latin typeface="Verdana" panose="020B0604030504040204" pitchFamily="34" charset="0"/>
                <a:ea typeface="Verdana" panose="020B0604030504040204" pitchFamily="34" charset="0"/>
                <a:cs typeface="Times New Roman" panose="02020603050405020304" pitchFamily="18" charset="0"/>
              </a:rPr>
              <a:t>saslimstības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pilnībā</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vakcinētiem</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cilvēkiem</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kopējā</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populācijā</a:t>
            </a:r>
            <a:r>
              <a:rPr lang="en-US" dirty="0">
                <a:effectLst/>
                <a:latin typeface="Verdana" panose="020B0604030504040204" pitchFamily="34" charset="0"/>
                <a:ea typeface="Verdana" panose="020B0604030504040204" pitchFamily="34" charset="0"/>
                <a:cs typeface="Times New Roman" panose="02020603050405020304" pitchFamily="18" charset="0"/>
              </a:rPr>
              <a:t>. </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gn="just">
              <a:lnSpc>
                <a:spcPct val="115000"/>
              </a:lnSpc>
              <a:spcAft>
                <a:spcPts val="1000"/>
              </a:spcAft>
              <a:buFont typeface="Arial" panose="020B0604020202020204" pitchFamily="34" charset="0"/>
              <a:buChar char="•"/>
            </a:pPr>
            <a:r>
              <a:rPr lang="lv-LV" b="1" dirty="0">
                <a:effectLst/>
                <a:latin typeface="Verdana" panose="020B0604030504040204" pitchFamily="34" charset="0"/>
                <a:ea typeface="Verdana" panose="020B0604030504040204" pitchFamily="34" charset="0"/>
                <a:cs typeface="Times New Roman" panose="02020603050405020304" pitchFamily="18" charset="0"/>
              </a:rPr>
              <a:t>Veselības aprūpes sistēmā var tikt pieļauta </a:t>
            </a:r>
            <a:r>
              <a:rPr lang="lv-LV"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papildu</a:t>
            </a:r>
            <a:r>
              <a:rPr lang="lv-LV" b="1" dirty="0">
                <a:effectLst/>
                <a:latin typeface="Verdana" panose="020B0604030504040204" pitchFamily="34" charset="0"/>
                <a:ea typeface="Verdana" panose="020B0604030504040204" pitchFamily="34" charset="0"/>
                <a:cs typeface="Times New Roman" panose="02020603050405020304" pitchFamily="18" charset="0"/>
              </a:rPr>
              <a:t> devas saņemšana</a:t>
            </a:r>
            <a:r>
              <a:rPr lang="lv-LV" dirty="0">
                <a:effectLst/>
                <a:latin typeface="Verdana" panose="020B0604030504040204" pitchFamily="34" charset="0"/>
                <a:ea typeface="Verdana" panose="020B0604030504040204" pitchFamily="34" charset="0"/>
                <a:cs typeface="Times New Roman" panose="02020603050405020304" pitchFamily="18" charset="0"/>
              </a:rPr>
              <a:t> tiem darbiniekiem, kam ir ilgstoša saskarsme gan ar Covid-19 pacientiem, gan nevakcinētiem pret Covid-19 pacientiem  un līdz ar to augsts profesionālais un lokāla uzliesmojuma risks.</a:t>
            </a:r>
            <a:r>
              <a:rPr lang="lv-LV"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lv-LV"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3045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graphicFrame>
        <p:nvGraphicFramePr>
          <p:cNvPr id="3" name="Table 2">
            <a:extLst>
              <a:ext uri="{FF2B5EF4-FFF2-40B4-BE49-F238E27FC236}">
                <a16:creationId xmlns:a16="http://schemas.microsoft.com/office/drawing/2014/main" id="{3CC32096-0A5D-4739-9F6C-22F868B6A88A}"/>
              </a:ext>
            </a:extLst>
          </p:cNvPr>
          <p:cNvGraphicFramePr>
            <a:graphicFrameLocks noGrp="1"/>
          </p:cNvGraphicFramePr>
          <p:nvPr/>
        </p:nvGraphicFramePr>
        <p:xfrm>
          <a:off x="1300369" y="1351422"/>
          <a:ext cx="9591261" cy="3057740"/>
        </p:xfrm>
        <a:graphic>
          <a:graphicData uri="http://schemas.openxmlformats.org/drawingml/2006/table">
            <a:tbl>
              <a:tblPr firstRow="1" firstCol="1" bandRow="1">
                <a:tableStyleId>{5C22544A-7EE6-4342-B048-85BDC9FD1C3A}</a:tableStyleId>
              </a:tblPr>
              <a:tblGrid>
                <a:gridCol w="2563269">
                  <a:extLst>
                    <a:ext uri="{9D8B030D-6E8A-4147-A177-3AD203B41FA5}">
                      <a16:colId xmlns:a16="http://schemas.microsoft.com/office/drawing/2014/main" val="2699050043"/>
                    </a:ext>
                  </a:extLst>
                </a:gridCol>
                <a:gridCol w="1113182">
                  <a:extLst>
                    <a:ext uri="{9D8B030D-6E8A-4147-A177-3AD203B41FA5}">
                      <a16:colId xmlns:a16="http://schemas.microsoft.com/office/drawing/2014/main" val="2741442310"/>
                    </a:ext>
                  </a:extLst>
                </a:gridCol>
                <a:gridCol w="1113183">
                  <a:extLst>
                    <a:ext uri="{9D8B030D-6E8A-4147-A177-3AD203B41FA5}">
                      <a16:colId xmlns:a16="http://schemas.microsoft.com/office/drawing/2014/main" val="580785136"/>
                    </a:ext>
                  </a:extLst>
                </a:gridCol>
                <a:gridCol w="4801627">
                  <a:extLst>
                    <a:ext uri="{9D8B030D-6E8A-4147-A177-3AD203B41FA5}">
                      <a16:colId xmlns:a16="http://schemas.microsoft.com/office/drawing/2014/main" val="2633273835"/>
                    </a:ext>
                  </a:extLst>
                </a:gridCol>
              </a:tblGrid>
              <a:tr h="560239">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Vakcīna/devas</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1.deva</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2.deva</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dirty="0" err="1">
                          <a:effectLst/>
                          <a:latin typeface="Verdana" panose="020B0604030504040204" pitchFamily="34" charset="0"/>
                          <a:ea typeface="Verdana" panose="020B0604030504040204" pitchFamily="34" charset="0"/>
                        </a:rPr>
                        <a:t>Balstvakcinācijai</a:t>
                      </a:r>
                      <a:r>
                        <a:rPr lang="lv-LV" sz="1800" dirty="0">
                          <a:effectLst/>
                          <a:latin typeface="Verdana" panose="020B0604030504040204" pitchFamily="34" charset="0"/>
                          <a:ea typeface="Verdana" panose="020B0604030504040204" pitchFamily="34" charset="0"/>
                        </a:rPr>
                        <a:t> rekomendēta* </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253614"/>
                  </a:ext>
                </a:extLst>
              </a:tr>
              <a:tr h="632687">
                <a:tc>
                  <a:txBody>
                    <a:bodyPr/>
                    <a:lstStyle/>
                    <a:p>
                      <a:pPr>
                        <a:lnSpc>
                          <a:spcPct val="115000"/>
                        </a:lnSpc>
                        <a:spcAft>
                          <a:spcPts val="1000"/>
                        </a:spcAft>
                      </a:pPr>
                      <a:r>
                        <a:rPr lang="lv-LV" sz="1800" dirty="0">
                          <a:effectLst/>
                          <a:latin typeface="Verdana" panose="020B0604030504040204" pitchFamily="34" charset="0"/>
                          <a:ea typeface="Verdana" panose="020B0604030504040204" pitchFamily="34" charset="0"/>
                        </a:rPr>
                        <a:t>AstraZeneca (</a:t>
                      </a:r>
                      <a:r>
                        <a:rPr lang="lv-LV" sz="1800" dirty="0" err="1">
                          <a:effectLst/>
                          <a:latin typeface="Verdana" panose="020B0604030504040204" pitchFamily="34" charset="0"/>
                          <a:ea typeface="Verdana" panose="020B0604030504040204" pitchFamily="34" charset="0"/>
                        </a:rPr>
                        <a:t>Vaxzevria</a:t>
                      </a:r>
                      <a:r>
                        <a:rPr lang="lv-LV" sz="1800" dirty="0">
                          <a:effectLst/>
                          <a:latin typeface="Verdana" panose="020B0604030504040204" pitchFamily="34" charset="0"/>
                          <a:ea typeface="Verdana" panose="020B0604030504040204" pitchFamily="34" charset="0"/>
                        </a:rPr>
                        <a:t>)</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x</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x</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800">
                          <a:effectLst/>
                          <a:latin typeface="Verdana" panose="020B0604030504040204" pitchFamily="34" charset="0"/>
                          <a:ea typeface="Verdana" panose="020B0604030504040204" pitchFamily="34" charset="0"/>
                        </a:rPr>
                        <a:t>Ar Comirnaty vai Vaxzevria</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8617951"/>
                  </a:ext>
                </a:extLst>
              </a:tr>
              <a:tr h="632687">
                <a:tc>
                  <a:txBody>
                    <a:bodyPr/>
                    <a:lstStyle/>
                    <a:p>
                      <a:pPr>
                        <a:lnSpc>
                          <a:spcPct val="115000"/>
                        </a:lnSpc>
                        <a:spcAft>
                          <a:spcPts val="1000"/>
                        </a:spcAft>
                      </a:pPr>
                      <a:r>
                        <a:rPr lang="lv-LV" sz="1800" dirty="0">
                          <a:effectLst/>
                          <a:latin typeface="Verdana" panose="020B0604030504040204" pitchFamily="34" charset="0"/>
                          <a:ea typeface="Verdana" panose="020B0604030504040204" pitchFamily="34" charset="0"/>
                        </a:rPr>
                        <a:t>BioNTech/Pfizer (Comirnaty)</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x</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x</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800">
                          <a:effectLst/>
                          <a:latin typeface="Verdana" panose="020B0604030504040204" pitchFamily="34" charset="0"/>
                          <a:ea typeface="Verdana" panose="020B0604030504040204" pitchFamily="34" charset="0"/>
                        </a:rPr>
                        <a:t>Ar Comirnaty</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8390925"/>
                  </a:ext>
                </a:extLst>
              </a:tr>
              <a:tr h="560239">
                <a:tc>
                  <a:txBody>
                    <a:bodyPr/>
                    <a:lstStyle/>
                    <a:p>
                      <a:pPr>
                        <a:lnSpc>
                          <a:spcPct val="115000"/>
                        </a:lnSpc>
                        <a:spcAft>
                          <a:spcPts val="1000"/>
                        </a:spcAft>
                      </a:pPr>
                      <a:r>
                        <a:rPr lang="lv-LV" sz="1800" dirty="0">
                          <a:effectLst/>
                          <a:latin typeface="Verdana" panose="020B0604030504040204" pitchFamily="34" charset="0"/>
                          <a:ea typeface="Verdana" panose="020B0604030504040204" pitchFamily="34" charset="0"/>
                        </a:rPr>
                        <a:t>Moderna (</a:t>
                      </a:r>
                      <a:r>
                        <a:rPr lang="lv-LV" sz="1800" dirty="0" err="1">
                          <a:effectLst/>
                          <a:latin typeface="Verdana" panose="020B0604030504040204" pitchFamily="34" charset="0"/>
                          <a:ea typeface="Verdana" panose="020B0604030504040204" pitchFamily="34" charset="0"/>
                        </a:rPr>
                        <a:t>Spikevax</a:t>
                      </a:r>
                      <a:r>
                        <a:rPr lang="lv-LV" sz="1800" dirty="0">
                          <a:effectLst/>
                          <a:latin typeface="Verdana" panose="020B0604030504040204" pitchFamily="34" charset="0"/>
                          <a:ea typeface="Verdana" panose="020B0604030504040204" pitchFamily="34" charset="0"/>
                        </a:rPr>
                        <a:t>)</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x</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x</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800" dirty="0">
                          <a:effectLst/>
                          <a:latin typeface="Verdana" panose="020B0604030504040204" pitchFamily="34" charset="0"/>
                          <a:ea typeface="Verdana" panose="020B0604030504040204" pitchFamily="34" charset="0"/>
                        </a:rPr>
                        <a:t>Pētījumi turpinās</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4879403"/>
                  </a:ext>
                </a:extLst>
              </a:tr>
              <a:tr h="632687">
                <a:tc>
                  <a:txBody>
                    <a:bodyPr/>
                    <a:lstStyle/>
                    <a:p>
                      <a:pPr>
                        <a:lnSpc>
                          <a:spcPct val="115000"/>
                        </a:lnSpc>
                        <a:spcAft>
                          <a:spcPts val="1000"/>
                        </a:spcAft>
                      </a:pPr>
                      <a:r>
                        <a:rPr lang="lv-LV" sz="1800" dirty="0">
                          <a:effectLst/>
                          <a:latin typeface="Verdana" panose="020B0604030504040204" pitchFamily="34" charset="0"/>
                          <a:ea typeface="Verdana" panose="020B0604030504040204" pitchFamily="34" charset="0"/>
                        </a:rPr>
                        <a:t>Janssen Covid-19</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1000"/>
                        </a:spcAft>
                      </a:pPr>
                      <a:r>
                        <a:rPr lang="lv-LV" sz="1800">
                          <a:effectLst/>
                          <a:latin typeface="Verdana" panose="020B0604030504040204" pitchFamily="34" charset="0"/>
                          <a:ea typeface="Verdana" panose="020B0604030504040204" pitchFamily="34" charset="0"/>
                        </a:rPr>
                        <a:t>x</a:t>
                      </a:r>
                      <a:endParaRPr lang="lv-LV" sz="18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1800" dirty="0">
                          <a:effectLst/>
                          <a:latin typeface="Verdana" panose="020B0604030504040204" pitchFamily="34" charset="0"/>
                          <a:ea typeface="Verdana" panose="020B0604030504040204" pitchFamily="34" charset="0"/>
                        </a:rPr>
                        <a:t>-</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lv-LV" sz="1800" dirty="0">
                          <a:effectLst/>
                          <a:latin typeface="Verdana" panose="020B0604030504040204" pitchFamily="34" charset="0"/>
                          <a:ea typeface="Verdana" panose="020B0604030504040204" pitchFamily="34" charset="0"/>
                        </a:rPr>
                        <a:t>Pētījumi turpinās</a:t>
                      </a:r>
                      <a:endParaRPr lang="lv-LV" sz="18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910440"/>
                  </a:ext>
                </a:extLst>
              </a:tr>
            </a:tbl>
          </a:graphicData>
        </a:graphic>
      </p:graphicFrame>
      <p:sp>
        <p:nvSpPr>
          <p:cNvPr id="13" name="TextBox 12">
            <a:extLst>
              <a:ext uri="{FF2B5EF4-FFF2-40B4-BE49-F238E27FC236}">
                <a16:creationId xmlns:a16="http://schemas.microsoft.com/office/drawing/2014/main" id="{ACC6441E-C6CB-4822-B68F-B30FDFB1670D}"/>
              </a:ext>
            </a:extLst>
          </p:cNvPr>
          <p:cNvSpPr txBox="1"/>
          <p:nvPr/>
        </p:nvSpPr>
        <p:spPr>
          <a:xfrm>
            <a:off x="82992" y="350175"/>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Balstvakcinācija</a:t>
            </a: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 pret Covid – 19 </a:t>
            </a:r>
          </a:p>
        </p:txBody>
      </p:sp>
      <p:sp>
        <p:nvSpPr>
          <p:cNvPr id="2" name="TextBox 1">
            <a:extLst>
              <a:ext uri="{FF2B5EF4-FFF2-40B4-BE49-F238E27FC236}">
                <a16:creationId xmlns:a16="http://schemas.microsoft.com/office/drawing/2014/main" id="{31DD23EB-8FE0-4AC7-A08F-A9C9A24C0405}"/>
              </a:ext>
            </a:extLst>
          </p:cNvPr>
          <p:cNvSpPr txBox="1"/>
          <p:nvPr/>
        </p:nvSpPr>
        <p:spPr>
          <a:xfrm>
            <a:off x="625616" y="4963597"/>
            <a:ext cx="10031301" cy="1262910"/>
          </a:xfrm>
          <a:prstGeom prst="rect">
            <a:avLst/>
          </a:prstGeom>
          <a:noFill/>
        </p:spPr>
        <p:txBody>
          <a:bodyPr wrap="square" rtlCol="0">
            <a:spAutoFit/>
          </a:bodyPr>
          <a:lstStyle/>
          <a:p>
            <a:pPr lvl="0" algn="ctr">
              <a:lnSpc>
                <a:spcPct val="115000"/>
              </a:lnSpc>
              <a:spcAft>
                <a:spcPts val="1000"/>
              </a:spcAft>
            </a:pPr>
            <a:r>
              <a:rPr lang="lv-LV" sz="18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Vakcinācija pret Covid – 19 ar papildu</a:t>
            </a:r>
            <a:r>
              <a:rPr lang="lv-LV"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devu tiek rekomendēta </a:t>
            </a:r>
          </a:p>
          <a:p>
            <a:pPr lvl="0" algn="ctr">
              <a:lnSpc>
                <a:spcPct val="115000"/>
              </a:lnSpc>
              <a:spcAft>
                <a:spcPts val="1000"/>
              </a:spcAft>
            </a:pPr>
            <a:r>
              <a:rPr lang="lv-LV" sz="1800" b="1" u="sng"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ne ātrāk kā 6 mēnešus</a:t>
            </a:r>
            <a:r>
              <a:rPr lang="lv-LV" sz="18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lv-LV"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pēc 2. devas saņemšanas vai vēlāk!</a:t>
            </a:r>
          </a:p>
          <a:p>
            <a:endParaRPr lang="lv-LV" dirty="0"/>
          </a:p>
        </p:txBody>
      </p:sp>
      <p:sp>
        <p:nvSpPr>
          <p:cNvPr id="7" name="TextBox 6">
            <a:extLst>
              <a:ext uri="{FF2B5EF4-FFF2-40B4-BE49-F238E27FC236}">
                <a16:creationId xmlns:a16="http://schemas.microsoft.com/office/drawing/2014/main" id="{F2C4A3D7-6709-4FD7-AE5D-54D2E2AA95FE}"/>
              </a:ext>
            </a:extLst>
          </p:cNvPr>
          <p:cNvSpPr txBox="1"/>
          <p:nvPr/>
        </p:nvSpPr>
        <p:spPr>
          <a:xfrm>
            <a:off x="1150374" y="4552335"/>
            <a:ext cx="3657600" cy="276999"/>
          </a:xfrm>
          <a:prstGeom prst="rect">
            <a:avLst/>
          </a:prstGeom>
          <a:noFill/>
        </p:spPr>
        <p:txBody>
          <a:bodyPr wrap="square" rtlCol="0">
            <a:spAutoFit/>
          </a:bodyPr>
          <a:lstStyle/>
          <a:p>
            <a:r>
              <a:rPr lang="lv-LV" sz="1200" dirty="0"/>
              <a:t>* Pēc IVP rekomendācijas</a:t>
            </a:r>
          </a:p>
        </p:txBody>
      </p:sp>
    </p:spTree>
    <p:extLst>
      <p:ext uri="{BB962C8B-B14F-4D97-AF65-F5344CB8AC3E}">
        <p14:creationId xmlns:p14="http://schemas.microsoft.com/office/powerpoint/2010/main" val="24532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212614" y="1731829"/>
            <a:ext cx="11078238" cy="3210687"/>
          </a:xfrm>
          <a:prstGeom prst="rect">
            <a:avLst/>
          </a:prstGeom>
          <a:noFill/>
        </p:spPr>
        <p:txBody>
          <a:bodyPr wrap="square" rtlCol="0">
            <a:spAutoFit/>
          </a:bodyPr>
          <a:lstStyle/>
          <a:p>
            <a:pPr algn="just">
              <a:lnSpc>
                <a:spcPct val="107000"/>
              </a:lnSpc>
              <a:spcAft>
                <a:spcPts val="800"/>
              </a:spcAft>
            </a:pPr>
            <a:r>
              <a:rPr lang="lv-LV" sz="20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Vakcinācija pret Covid – 19 ar papildu</a:t>
            </a:r>
            <a:r>
              <a:rPr lang="lv-LV" sz="20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devu</a:t>
            </a:r>
            <a:r>
              <a:rPr lang="en-US" sz="2000" b="1" dirty="0">
                <a:effectLst/>
                <a:latin typeface="Verdana" panose="020B0604030504040204" pitchFamily="34" charset="0"/>
                <a:ea typeface="Verdana" panose="020B0604030504040204" pitchFamily="34" charset="0"/>
                <a:cs typeface="Times New Roman" panose="02020603050405020304" pitchFamily="18" charset="0"/>
              </a:rPr>
              <a:t> </a:t>
            </a:r>
            <a:r>
              <a:rPr lang="en-US" sz="2000" b="1" u="sng"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nav</a:t>
            </a:r>
            <a:r>
              <a:rPr lang="en-US" sz="20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2000" b="1" dirty="0" err="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nepieciešama</a:t>
            </a:r>
            <a:r>
              <a:rPr lang="en-US" sz="2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endParaRPr lang="lv-LV" sz="20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izņemot</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cilvēkus</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ar</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būtiski</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novājinātu</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imūno</a:t>
            </a:r>
            <a:r>
              <a:rPr lang="en-US" sz="2000"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sistēmu</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tiem, kuriem pirms vakcinācijas uzsākšanas bijis pozitīvs SARS CoV-2 PCR tests un tad sekojoši saņemtas 2 devas,</a:t>
            </a:r>
          </a:p>
          <a:p>
            <a:pPr marL="342900" lvl="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tiem, kuriem pēc 2 devu saņemšanas ir bijis pozitīvs SARS CoV-2 PCR tests,</a:t>
            </a:r>
          </a:p>
          <a:p>
            <a:pPr marL="342900" lvl="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un tiem kuriem starp abām vakcīnu devām bijis pozitīvs SARS CoV-2 PCR tests.</a:t>
            </a:r>
          </a:p>
          <a:p>
            <a:pPr marL="342900" lvl="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tiem, kuriem pirms vai pēc vakcinācijas ar </a:t>
            </a:r>
            <a:r>
              <a:rPr lang="lv-LV" sz="2000" i="1" dirty="0">
                <a:effectLst/>
                <a:latin typeface="Verdana" panose="020B0604030504040204" pitchFamily="34" charset="0"/>
                <a:ea typeface="Verdana" panose="020B0604030504040204" pitchFamily="34" charset="0"/>
                <a:cs typeface="Times New Roman" panose="02020603050405020304" pitchFamily="18" charset="0"/>
              </a:rPr>
              <a:t>Janssen Covid-19</a:t>
            </a:r>
            <a:r>
              <a:rPr lang="lv-LV" sz="2000" dirty="0">
                <a:effectLst/>
                <a:latin typeface="Verdana" panose="020B0604030504040204" pitchFamily="34" charset="0"/>
                <a:ea typeface="Verdana" panose="020B0604030504040204" pitchFamily="34" charset="0"/>
                <a:cs typeface="Times New Roman" panose="02020603050405020304" pitchFamily="18" charset="0"/>
              </a:rPr>
              <a:t> vakcīnu  bijis pozitīvs SARS CoV-2 PCR tests.</a:t>
            </a:r>
          </a:p>
        </p:txBody>
      </p:sp>
      <p:sp>
        <p:nvSpPr>
          <p:cNvPr id="11" name="TextBox 10">
            <a:extLst>
              <a:ext uri="{FF2B5EF4-FFF2-40B4-BE49-F238E27FC236}">
                <a16:creationId xmlns:a16="http://schemas.microsoft.com/office/drawing/2014/main" id="{0B2E0D51-C29F-44FF-99AE-61666736CE07}"/>
              </a:ext>
            </a:extLst>
          </p:cNvPr>
          <p:cNvSpPr txBox="1"/>
          <p:nvPr/>
        </p:nvSpPr>
        <p:spPr>
          <a:xfrm>
            <a:off x="82992" y="350175"/>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Balst</a:t>
            </a:r>
            <a:r>
              <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rPr>
              <a:t>akcinācija pret Covid – 19 </a:t>
            </a:r>
          </a:p>
        </p:txBody>
      </p:sp>
    </p:spTree>
    <p:extLst>
      <p:ext uri="{BB962C8B-B14F-4D97-AF65-F5344CB8AC3E}">
        <p14:creationId xmlns:p14="http://schemas.microsoft.com/office/powerpoint/2010/main" val="172843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669663" y="1185575"/>
            <a:ext cx="10305269" cy="5040932"/>
          </a:xfrm>
          <a:prstGeom prst="rect">
            <a:avLst/>
          </a:prstGeom>
          <a:noFill/>
        </p:spPr>
        <p:txBody>
          <a:bodyPr wrap="square" rtlCol="0">
            <a:spAutoFit/>
          </a:bodyPr>
          <a:lstStyle/>
          <a:p>
            <a:pPr algn="just">
              <a:lnSpc>
                <a:spcPct val="107000"/>
              </a:lnSpc>
              <a:spcAft>
                <a:spcPts val="800"/>
              </a:spcAft>
            </a:pPr>
            <a:r>
              <a:rPr lang="lv-LV" sz="2000" b="1" dirty="0" err="1">
                <a:effectLst/>
                <a:latin typeface="Verdana" panose="020B0604030504040204" pitchFamily="34" charset="0"/>
                <a:ea typeface="Verdana" panose="020B0604030504040204" pitchFamily="34" charset="0"/>
                <a:cs typeface="Times New Roman" panose="02020603050405020304" pitchFamily="18" charset="0"/>
              </a:rPr>
              <a:t>Balstvakcinācija</a:t>
            </a:r>
            <a:r>
              <a:rPr lang="lv-LV" sz="2000" b="1" dirty="0">
                <a:effectLst/>
                <a:latin typeface="Verdana" panose="020B0604030504040204" pitchFamily="34" charset="0"/>
                <a:ea typeface="Verdana" panose="020B0604030504040204" pitchFamily="34" charset="0"/>
                <a:cs typeface="Times New Roman" panose="02020603050405020304" pitchFamily="18" charset="0"/>
              </a:rPr>
              <a:t> senioriem, kuri:</a:t>
            </a:r>
          </a:p>
          <a:p>
            <a:pPr marL="342900" indent="-342900" algn="just">
              <a:lnSpc>
                <a:spcPct val="107000"/>
              </a:lnSpc>
              <a:spcAft>
                <a:spcPts val="800"/>
              </a:spcAft>
              <a:buFont typeface="Arial" panose="020B0604020202020204" pitchFamily="34" charset="0"/>
              <a:buChar char="•"/>
            </a:pPr>
            <a:r>
              <a:rPr lang="lv-LV" sz="2000" dirty="0" err="1">
                <a:effectLst/>
                <a:latin typeface="Verdana" panose="020B0604030504040204" pitchFamily="34" charset="0"/>
                <a:ea typeface="Verdana" panose="020B0604030504040204" pitchFamily="34" charset="0"/>
                <a:cs typeface="Times New Roman" panose="02020603050405020304" pitchFamily="18" charset="0"/>
              </a:rPr>
              <a:t>balstvakcinācijas</a:t>
            </a:r>
            <a:r>
              <a:rPr lang="lv-LV" sz="2000" dirty="0">
                <a:effectLst/>
                <a:latin typeface="Verdana" panose="020B0604030504040204" pitchFamily="34" charset="0"/>
                <a:ea typeface="Verdana" panose="020B0604030504040204" pitchFamily="34" charset="0"/>
                <a:cs typeface="Times New Roman" panose="02020603050405020304" pitchFamily="18" charset="0"/>
              </a:rPr>
              <a:t> dienā ir sasnieguši 65 gadu vecumu</a:t>
            </a:r>
          </a:p>
          <a:p>
            <a:pPr marL="342900" indent="-342900" algn="just">
              <a:lnSpc>
                <a:spcPct val="107000"/>
              </a:lnSpc>
              <a:spcAft>
                <a:spcPts val="800"/>
              </a:spcAft>
              <a:buFont typeface="Arial" panose="020B0604020202020204" pitchFamily="34" charset="0"/>
              <a:buChar char="•"/>
            </a:pPr>
            <a:r>
              <a:rPr lang="lv-LV" sz="2000" dirty="0">
                <a:latin typeface="Verdana" panose="020B0604030504040204" pitchFamily="34" charset="0"/>
                <a:ea typeface="Verdana" panose="020B0604030504040204" pitchFamily="34" charset="0"/>
                <a:cs typeface="Times New Roman" panose="02020603050405020304" pitchFamily="18" charset="0"/>
              </a:rPr>
              <a:t>nav izslimojuši Covid – 19</a:t>
            </a:r>
          </a:p>
          <a:p>
            <a:pPr marL="342900" indent="-342900" algn="just">
              <a:lnSpc>
                <a:spcPct val="107000"/>
              </a:lnSpc>
              <a:spcAft>
                <a:spcPts val="800"/>
              </a:spcAft>
              <a:buFont typeface="Arial" panose="020B0604020202020204" pitchFamily="34" charset="0"/>
              <a:buChar char="•"/>
            </a:pPr>
            <a:r>
              <a:rPr lang="lv-LV" sz="2000" dirty="0">
                <a:latin typeface="Verdana" panose="020B0604030504040204" pitchFamily="34" charset="0"/>
                <a:ea typeface="Verdana" panose="020B0604030504040204" pitchFamily="34" charset="0"/>
                <a:cs typeface="Times New Roman" panose="02020603050405020304" pitchFamily="18" charset="0"/>
              </a:rPr>
              <a:t>ir pagājuši 6 mēneši kopš saņemtās Astra </a:t>
            </a:r>
            <a:r>
              <a:rPr lang="lv-LV" sz="2000" dirty="0" err="1">
                <a:latin typeface="Verdana" panose="020B0604030504040204" pitchFamily="34" charset="0"/>
                <a:ea typeface="Verdana" panose="020B0604030504040204" pitchFamily="34" charset="0"/>
                <a:cs typeface="Times New Roman" panose="02020603050405020304" pitchFamily="18" charset="0"/>
              </a:rPr>
              <a:t>Zenecas</a:t>
            </a:r>
            <a:r>
              <a:rPr lang="lv-LV" sz="2000" dirty="0">
                <a:latin typeface="Verdana" panose="020B0604030504040204" pitchFamily="34" charset="0"/>
                <a:ea typeface="Verdana" panose="020B0604030504040204" pitchFamily="34" charset="0"/>
                <a:cs typeface="Times New Roman" panose="02020603050405020304" pitchFamily="18" charset="0"/>
              </a:rPr>
              <a:t> (</a:t>
            </a:r>
            <a:r>
              <a:rPr lang="lv-LV" sz="2000" dirty="0" err="1">
                <a:latin typeface="Verdana" panose="020B0604030504040204" pitchFamily="34" charset="0"/>
                <a:ea typeface="Verdana" panose="020B0604030504040204" pitchFamily="34" charset="0"/>
                <a:cs typeface="Times New Roman" panose="02020603050405020304" pitchFamily="18" charset="0"/>
              </a:rPr>
              <a:t>Vaxzevria</a:t>
            </a:r>
            <a:r>
              <a:rPr lang="lv-LV" sz="2000" dirty="0">
                <a:latin typeface="Verdana" panose="020B0604030504040204" pitchFamily="34" charset="0"/>
                <a:ea typeface="Verdana" panose="020B0604030504040204" pitchFamily="34" charset="0"/>
                <a:cs typeface="Times New Roman" panose="02020603050405020304" pitchFamily="18" charset="0"/>
              </a:rPr>
              <a:t>) vai </a:t>
            </a:r>
            <a:r>
              <a:rPr lang="lv-LV" sz="2000" dirty="0" err="1">
                <a:latin typeface="Verdana" panose="020B0604030504040204" pitchFamily="34" charset="0"/>
                <a:ea typeface="Verdana" panose="020B0604030504040204" pitchFamily="34" charset="0"/>
                <a:cs typeface="Times New Roman" panose="02020603050405020304" pitchFamily="18" charset="0"/>
              </a:rPr>
              <a:t>BioN</a:t>
            </a:r>
            <a:r>
              <a:rPr lang="lv-LV" sz="2000" dirty="0">
                <a:latin typeface="Verdana" panose="020B0604030504040204" pitchFamily="34" charset="0"/>
                <a:ea typeface="Verdana" panose="020B0604030504040204" pitchFamily="34" charset="0"/>
                <a:cs typeface="Times New Roman" panose="02020603050405020304" pitchFamily="18" charset="0"/>
              </a:rPr>
              <a:t>/</a:t>
            </a:r>
            <a:r>
              <a:rPr lang="lv-LV" sz="2000" dirty="0" err="1">
                <a:latin typeface="Verdana" panose="020B0604030504040204" pitchFamily="34" charset="0"/>
                <a:ea typeface="Verdana" panose="020B0604030504040204" pitchFamily="34" charset="0"/>
                <a:cs typeface="Times New Roman" panose="02020603050405020304" pitchFamily="18" charset="0"/>
              </a:rPr>
              <a:t>tech</a:t>
            </a:r>
            <a:r>
              <a:rPr lang="lv-LV" sz="2000" dirty="0">
                <a:latin typeface="Verdana" panose="020B0604030504040204" pitchFamily="34" charset="0"/>
                <a:ea typeface="Verdana" panose="020B0604030504040204" pitchFamily="34" charset="0"/>
                <a:cs typeface="Times New Roman" panose="02020603050405020304" pitchFamily="18" charset="0"/>
              </a:rPr>
              <a:t> Pfizer (Comirnaty) 2. devas</a:t>
            </a:r>
          </a:p>
          <a:p>
            <a:pPr algn="just">
              <a:lnSpc>
                <a:spcPct val="107000"/>
              </a:lnSpc>
              <a:spcAft>
                <a:spcPts val="800"/>
              </a:spcAft>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lv-LV" sz="2000" b="1" dirty="0">
                <a:latin typeface="Verdana" panose="020B0604030504040204" pitchFamily="34" charset="0"/>
                <a:ea typeface="Verdana" panose="020B0604030504040204" pitchFamily="34" charset="0"/>
                <a:cs typeface="Times New Roman" panose="02020603050405020304" pitchFamily="18" charset="0"/>
              </a:rPr>
              <a:t>Pieteikšanās:</a:t>
            </a:r>
            <a:endParaRPr lang="lv-LV" sz="2000" b="1"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Manavakcina.lv vai pa tālruni 8989 no 06.10.2021.</a:t>
            </a:r>
          </a:p>
          <a:p>
            <a:pPr marL="34290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Pie ģimenes ārsta</a:t>
            </a:r>
          </a:p>
          <a:p>
            <a:pPr marL="34290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Ārstnie</a:t>
            </a:r>
            <a:r>
              <a:rPr lang="lv-LV" sz="2000" dirty="0">
                <a:latin typeface="Verdana" panose="020B0604030504040204" pitchFamily="34" charset="0"/>
                <a:ea typeface="Verdana" panose="020B0604030504040204" pitchFamily="34" charset="0"/>
                <a:cs typeface="Times New Roman" panose="02020603050405020304" pitchFamily="18" charset="0"/>
              </a:rPr>
              <a:t>cības iestādē</a:t>
            </a:r>
          </a:p>
          <a:p>
            <a:pPr marL="342900" indent="-342900" algn="just">
              <a:lnSpc>
                <a:spcPct val="107000"/>
              </a:lnSpc>
              <a:spcAft>
                <a:spcPts val="800"/>
              </a:spcAft>
              <a:buFont typeface="Arial" panose="020B0604020202020204" pitchFamily="34" charset="0"/>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Vakcinācijas punktā tirdzniecības centrā vai pašvaldību telpās</a:t>
            </a:r>
          </a:p>
          <a:p>
            <a:pPr marL="342900" indent="-342900" algn="just">
              <a:lnSpc>
                <a:spcPct val="107000"/>
              </a:lnSpc>
              <a:spcAft>
                <a:spcPts val="8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0" y="334317"/>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Pieteikšanās balstvakcinācijai senioriem 65+</a:t>
            </a:r>
            <a:endPar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endParaRPr>
          </a:p>
        </p:txBody>
      </p:sp>
    </p:spTree>
    <p:extLst>
      <p:ext uri="{BB962C8B-B14F-4D97-AF65-F5344CB8AC3E}">
        <p14:creationId xmlns:p14="http://schemas.microsoft.com/office/powerpoint/2010/main" val="253526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40" y="181098"/>
            <a:ext cx="7196269"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106011" y="994548"/>
            <a:ext cx="11323875" cy="6632906"/>
          </a:xfrm>
          <a:prstGeom prst="rect">
            <a:avLst/>
          </a:prstGeom>
          <a:noFill/>
        </p:spPr>
        <p:txBody>
          <a:bodyPr wrap="square" rtlCol="0">
            <a:spAutoFit/>
          </a:bodyPr>
          <a:lstStyle/>
          <a:p>
            <a:pPr marL="285750" indent="-285750" algn="just">
              <a:lnSpc>
                <a:spcPct val="115000"/>
              </a:lnSpc>
              <a:spcAft>
                <a:spcPts val="1000"/>
              </a:spcAft>
              <a:buFont typeface="Arial" panose="020B0604020202020204" pitchFamily="34" charset="0"/>
              <a:buChar char="•"/>
            </a:pPr>
            <a:r>
              <a:rPr lang="en-US" sz="1700" dirty="0" err="1">
                <a:effectLst/>
                <a:latin typeface="Verdana" panose="020B0604030504040204" pitchFamily="34" charset="0"/>
                <a:ea typeface="Verdana" panose="020B0604030504040204" pitchFamily="34" charset="0"/>
                <a:cs typeface="Times New Roman" panose="02020603050405020304" pitchFamily="18" charset="0"/>
              </a:rPr>
              <a:t>Veselības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aprūpes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sistēmas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darbinieku</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vai</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citu</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profesionālo</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grupu</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lv-LV"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v</a:t>
            </a:r>
            <a:r>
              <a:rPr lang="lv-LV" sz="17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akcinācijai pret Covid – 19 ar papildu</a:t>
            </a:r>
            <a:r>
              <a:rPr lang="lv-LV" sz="17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devu</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zinātnisku</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un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epidemioloģisku</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pamatotu</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datu</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pašlaik</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nav un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kopumā</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tā</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netiek</a:t>
            </a:r>
            <a:r>
              <a:rPr lang="en-US" sz="1700" b="1" dirty="0">
                <a:effectLst/>
                <a:latin typeface="Verdana" panose="020B0604030504040204" pitchFamily="34" charset="0"/>
                <a:ea typeface="Verdana" panose="020B0604030504040204" pitchFamily="34" charset="0"/>
                <a:cs typeface="Times New Roman" panose="02020603050405020304" pitchFamily="18" charset="0"/>
              </a:rPr>
              <a:t> </a:t>
            </a:r>
            <a:r>
              <a:rPr lang="en-US" sz="1700" b="1" dirty="0" err="1">
                <a:effectLst/>
                <a:latin typeface="Verdana" panose="020B0604030504040204" pitchFamily="34" charset="0"/>
                <a:ea typeface="Verdana" panose="020B0604030504040204" pitchFamily="34" charset="0"/>
                <a:cs typeface="Times New Roman" panose="02020603050405020304" pitchFamily="18" charset="0"/>
              </a:rPr>
              <a:t>rekomendēta</a:t>
            </a:r>
            <a:r>
              <a:rPr lang="en-US" sz="1700" dirty="0">
                <a:effectLst/>
                <a:latin typeface="Verdana" panose="020B0604030504040204" pitchFamily="34" charset="0"/>
                <a:ea typeface="Verdana" panose="020B0604030504040204" pitchFamily="34" charset="0"/>
                <a:cs typeface="Times New Roman" panose="02020603050405020304" pitchFamily="18" charset="0"/>
              </a:rPr>
              <a:t>, jo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saslimstība</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kādās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noteiktās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profesionālajās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grupās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pilnībā</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vakcinētiem</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cilvēkiem</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neatšķiras</a:t>
            </a:r>
            <a:r>
              <a:rPr lang="en-US" sz="1700" dirty="0">
                <a:effectLst/>
                <a:latin typeface="Verdana" panose="020B0604030504040204" pitchFamily="34" charset="0"/>
                <a:ea typeface="Verdana" panose="020B0604030504040204" pitchFamily="34" charset="0"/>
                <a:cs typeface="Times New Roman" panose="02020603050405020304" pitchFamily="18" charset="0"/>
              </a:rPr>
              <a:t> no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saslimstības</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pilnībā</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vakcinētiem</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cilvēkiem</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kopējā</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r>
              <a:rPr lang="en-US" sz="1700" dirty="0" err="1">
                <a:effectLst/>
                <a:latin typeface="Verdana" panose="020B0604030504040204" pitchFamily="34" charset="0"/>
                <a:ea typeface="Verdana" panose="020B0604030504040204" pitchFamily="34" charset="0"/>
                <a:cs typeface="Times New Roman" panose="02020603050405020304" pitchFamily="18" charset="0"/>
              </a:rPr>
              <a:t>populācijā</a:t>
            </a:r>
            <a:r>
              <a:rPr lang="en-US" sz="1700" dirty="0">
                <a:effectLst/>
                <a:latin typeface="Verdana" panose="020B0604030504040204" pitchFamily="34" charset="0"/>
                <a:ea typeface="Verdana" panose="020B0604030504040204" pitchFamily="34" charset="0"/>
                <a:cs typeface="Times New Roman" panose="02020603050405020304" pitchFamily="18" charset="0"/>
              </a:rPr>
              <a:t>. </a:t>
            </a:r>
            <a:endParaRPr lang="lv-LV" sz="1700"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lv-LV" sz="1700" dirty="0">
                <a:effectLst/>
                <a:latin typeface="Verdana" panose="020B0604030504040204" pitchFamily="34" charset="0"/>
                <a:ea typeface="Verdana" panose="020B0604030504040204" pitchFamily="34" charset="0"/>
                <a:cs typeface="Times New Roman" panose="02020603050405020304" pitchFamily="18" charset="0"/>
              </a:rPr>
              <a:t>Tomēr </a:t>
            </a:r>
            <a:r>
              <a:rPr lang="lv-LV" sz="1700" b="1" dirty="0">
                <a:effectLst/>
                <a:latin typeface="Verdana" panose="020B0604030504040204" pitchFamily="34" charset="0"/>
                <a:ea typeface="Verdana" panose="020B0604030504040204" pitchFamily="34" charset="0"/>
                <a:cs typeface="Times New Roman" panose="02020603050405020304" pitchFamily="18" charset="0"/>
              </a:rPr>
              <a:t>veselības aprūpes sistēmā var tikt pieļauta </a:t>
            </a:r>
            <a:r>
              <a:rPr lang="lv-LV" sz="1700"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papildu</a:t>
            </a:r>
            <a:r>
              <a:rPr lang="lv-LV" sz="1700" b="1" dirty="0">
                <a:effectLst/>
                <a:latin typeface="Verdana" panose="020B0604030504040204" pitchFamily="34" charset="0"/>
                <a:ea typeface="Verdana" panose="020B0604030504040204" pitchFamily="34" charset="0"/>
                <a:cs typeface="Times New Roman" panose="02020603050405020304" pitchFamily="18" charset="0"/>
              </a:rPr>
              <a:t> devas saņemšana</a:t>
            </a:r>
            <a:r>
              <a:rPr lang="lv-LV" sz="1700" dirty="0">
                <a:effectLst/>
                <a:latin typeface="Verdana" panose="020B0604030504040204" pitchFamily="34" charset="0"/>
                <a:ea typeface="Verdana" panose="020B0604030504040204" pitchFamily="34" charset="0"/>
                <a:cs typeface="Times New Roman" panose="02020603050405020304" pitchFamily="18" charset="0"/>
              </a:rPr>
              <a:t> tiem darbiniekiem, kam ir </a:t>
            </a:r>
            <a:r>
              <a:rPr lang="lv-LV" sz="17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ilgstoša saskarsme gan ar Covid-19 pacientiem, gan nevakcinētiem pret Covid-19 pacientiem </a:t>
            </a:r>
            <a:r>
              <a:rPr lang="lv-LV" sz="1700" dirty="0">
                <a:effectLst/>
                <a:latin typeface="Verdana" panose="020B0604030504040204" pitchFamily="34" charset="0"/>
                <a:ea typeface="Verdana" panose="020B0604030504040204" pitchFamily="34" charset="0"/>
                <a:cs typeface="Times New Roman" panose="02020603050405020304" pitchFamily="18" charset="0"/>
              </a:rPr>
              <a:t>un līdz ar to augsts profesionālais un lokāla uzliesmojuma risks.</a:t>
            </a:r>
            <a:r>
              <a:rPr lang="lv-LV" sz="17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p>
          <a:p>
            <a:pPr algn="just">
              <a:lnSpc>
                <a:spcPct val="115000"/>
              </a:lnSpc>
              <a:spcAft>
                <a:spcPts val="1000"/>
              </a:spcAft>
            </a:pPr>
            <a:endParaRPr lang="lv-LV" sz="16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15000"/>
              </a:lnSpc>
              <a:spcAft>
                <a:spcPts val="1000"/>
              </a:spcAft>
            </a:pPr>
            <a:r>
              <a:rPr lang="lv-LV"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Pieteikšanās un vakcinācijas veikšana:</a:t>
            </a:r>
            <a:endParaRPr lang="lv-LV"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lv-LV" dirty="0">
                <a:effectLst/>
                <a:latin typeface="Verdana" panose="020B0604030504040204" pitchFamily="34" charset="0"/>
                <a:ea typeface="Verdana" panose="020B0604030504040204" pitchFamily="34" charset="0"/>
                <a:cs typeface="Times New Roman" panose="02020603050405020304" pitchFamily="18" charset="0"/>
              </a:rPr>
              <a:t>Prioritāri rekomendējam veikt vakcināciju ārstnie</a:t>
            </a:r>
            <a:r>
              <a:rPr lang="lv-LV" dirty="0">
                <a:latin typeface="Verdana" panose="020B0604030504040204" pitchFamily="34" charset="0"/>
                <a:ea typeface="Verdana" panose="020B0604030504040204" pitchFamily="34" charset="0"/>
                <a:cs typeface="Times New Roman" panose="02020603050405020304" pitchFamily="18" charset="0"/>
              </a:rPr>
              <a:t>cības iestādē, kurā persona ir nodarbināta.</a:t>
            </a:r>
          </a:p>
          <a:p>
            <a:pPr marL="285750" indent="-285750" algn="just">
              <a:lnSpc>
                <a:spcPct val="115000"/>
              </a:lnSpc>
              <a:spcAft>
                <a:spcPts val="1000"/>
              </a:spcAft>
              <a:buFont typeface="Arial" panose="020B0604020202020204" pitchFamily="34" charset="0"/>
              <a:buChar char="•"/>
            </a:pPr>
            <a:r>
              <a:rPr lang="lv-LV" sz="1800" dirty="0">
                <a:effectLst/>
                <a:latin typeface="Verdana" panose="020B0604030504040204" pitchFamily="34" charset="0"/>
                <a:ea typeface="Verdana" panose="020B0604030504040204" pitchFamily="34" charset="0"/>
                <a:cs typeface="Times New Roman" panose="02020603050405020304" pitchFamily="18" charset="0"/>
              </a:rPr>
              <a:t>Manavakcina.lv vai pa tālruni 8989 no 06.10.2021.</a:t>
            </a:r>
          </a:p>
          <a:p>
            <a:pPr marL="285750" indent="-285750" algn="just">
              <a:lnSpc>
                <a:spcPct val="115000"/>
              </a:lnSpc>
              <a:spcAft>
                <a:spcPts val="1000"/>
              </a:spcAft>
              <a:buFont typeface="Arial" panose="020B0604020202020204" pitchFamily="34" charset="0"/>
              <a:buChar char="•"/>
            </a:pPr>
            <a:r>
              <a:rPr lang="lv-LV"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Vakcinācijas fakts ir savstarpēji informēts lēmums starp veselības aprūpes sistēmas darbinieku </a:t>
            </a:r>
            <a:r>
              <a:rPr lang="lv-LV" dirty="0">
                <a:solidFill>
                  <a:srgbClr val="000000"/>
                </a:solidFill>
                <a:latin typeface="Verdana" panose="020B0604030504040204" pitchFamily="34" charset="0"/>
                <a:ea typeface="Verdana" panose="020B0604030504040204" pitchFamily="34" charset="0"/>
                <a:cs typeface="Times New Roman" panose="02020603050405020304" pitchFamily="18" charset="0"/>
              </a:rPr>
              <a:t>un vakcinācijas pakalpojumu sniedzēju.</a:t>
            </a:r>
          </a:p>
          <a:p>
            <a:pPr marL="285750" indent="-285750" algn="just">
              <a:lnSpc>
                <a:spcPct val="115000"/>
              </a:lnSpc>
              <a:spcAft>
                <a:spcPts val="1000"/>
              </a:spcAft>
              <a:buFont typeface="Arial" panose="020B0604020202020204" pitchFamily="34" charset="0"/>
              <a:buChar char="•"/>
            </a:pPr>
            <a:r>
              <a:rPr lang="lv-LV" dirty="0">
                <a:latin typeface="Verdana" panose="020B0604030504040204" pitchFamily="34" charset="0"/>
                <a:ea typeface="Verdana" panose="020B0604030504040204" pitchFamily="34" charset="0"/>
                <a:cs typeface="Times New Roman" panose="02020603050405020304" pitchFamily="18" charset="0"/>
              </a:rPr>
              <a:t>Vakcināciju var veikt arī citā ārstniecības iestādē vai pie ģimenes ārsta.</a:t>
            </a:r>
          </a:p>
          <a:p>
            <a:pPr marL="285750" indent="-285750" algn="just">
              <a:lnSpc>
                <a:spcPct val="115000"/>
              </a:lnSpc>
              <a:spcAft>
                <a:spcPts val="10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82992" y="195817"/>
            <a:ext cx="6804837" cy="646331"/>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Pieteikšanās balstvakcinācijai veelības aprūpes sistēmā strādājošiem</a:t>
            </a:r>
            <a:endPar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endParaRPr>
          </a:p>
        </p:txBody>
      </p:sp>
    </p:spTree>
    <p:extLst>
      <p:ext uri="{BB962C8B-B14F-4D97-AF65-F5344CB8AC3E}">
        <p14:creationId xmlns:p14="http://schemas.microsoft.com/office/powerpoint/2010/main" val="372178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156342" y="980401"/>
            <a:ext cx="11273543" cy="6234079"/>
          </a:xfrm>
          <a:prstGeom prst="rect">
            <a:avLst/>
          </a:prstGeom>
          <a:noFill/>
        </p:spPr>
        <p:txBody>
          <a:bodyPr wrap="square" rtlCol="0">
            <a:spAutoFit/>
          </a:bodyPr>
          <a:lstStyle/>
          <a:p>
            <a:pPr algn="just">
              <a:lnSpc>
                <a:spcPct val="107000"/>
              </a:lnSpc>
              <a:spcAft>
                <a:spcPts val="800"/>
              </a:spcAft>
            </a:pPr>
            <a:r>
              <a:rPr lang="lv-LV" sz="2000" b="1" dirty="0">
                <a:effectLst/>
                <a:latin typeface="Verdana" panose="020B0604030504040204" pitchFamily="34" charset="0"/>
                <a:ea typeface="Verdana" panose="020B0604030504040204" pitchFamily="34" charset="0"/>
                <a:cs typeface="Times New Roman" panose="02020603050405020304" pitchFamily="18" charset="0"/>
              </a:rPr>
              <a:t>SAC</a:t>
            </a:r>
          </a:p>
          <a:p>
            <a:pPr marL="342900" indent="-342900" algn="just">
              <a:lnSpc>
                <a:spcPct val="107000"/>
              </a:lnSpc>
              <a:spcAft>
                <a:spcPts val="800"/>
              </a:spcAft>
              <a:buFont typeface="Wingdings" panose="05000000000000000000" pitchFamily="2" charset="2"/>
              <a:buChar char="ü"/>
            </a:pPr>
            <a:r>
              <a:rPr lang="lv-LV" sz="2000" dirty="0">
                <a:effectLst/>
                <a:latin typeface="Verdana" panose="020B0604030504040204" pitchFamily="34" charset="0"/>
                <a:ea typeface="Verdana" panose="020B0604030504040204" pitchFamily="34" charset="0"/>
                <a:cs typeface="Times New Roman" panose="02020603050405020304" pitchFamily="18" charset="0"/>
              </a:rPr>
              <a:t>Apzina </a:t>
            </a:r>
            <a:r>
              <a:rPr lang="lv-LV" sz="2000" dirty="0" err="1">
                <a:effectLst/>
                <a:latin typeface="Verdana" panose="020B0604030504040204" pitchFamily="34" charset="0"/>
                <a:ea typeface="Verdana" panose="020B0604030504040204" pitchFamily="34" charset="0"/>
                <a:cs typeface="Times New Roman" panose="02020603050405020304" pitchFamily="18" charset="0"/>
              </a:rPr>
              <a:t>balstvakcinējamo</a:t>
            </a:r>
            <a:r>
              <a:rPr lang="lv-LV" sz="2000" dirty="0">
                <a:effectLst/>
                <a:latin typeface="Verdana" panose="020B0604030504040204" pitchFamily="34" charset="0"/>
                <a:ea typeface="Verdana" panose="020B0604030504040204" pitchFamily="34" charset="0"/>
                <a:cs typeface="Times New Roman" panose="02020603050405020304" pitchFamily="18" charset="0"/>
              </a:rPr>
              <a:t> personu skaitu pēc šādiem kritērijiem:</a:t>
            </a:r>
          </a:p>
          <a:p>
            <a:pPr marL="800100" lvl="1" indent="-342900" algn="just">
              <a:lnSpc>
                <a:spcPct val="107000"/>
              </a:lnSpc>
              <a:spcAft>
                <a:spcPts val="800"/>
              </a:spcAft>
              <a:buFont typeface="Wingdings" panose="05000000000000000000" pitchFamily="2" charset="2"/>
              <a:buChar char="§"/>
            </a:pPr>
            <a:r>
              <a:rPr lang="lv-LV" sz="2000" dirty="0">
                <a:effectLst/>
                <a:latin typeface="Verdana" panose="020B0604030504040204" pitchFamily="34" charset="0"/>
                <a:ea typeface="Verdana" panose="020B0604030504040204" pitchFamily="34" charset="0"/>
                <a:cs typeface="Times New Roman" panose="02020603050405020304" pitchFamily="18" charset="0"/>
              </a:rPr>
              <a:t>Persona nav slimojusi ar Covid-19;</a:t>
            </a:r>
          </a:p>
          <a:p>
            <a:pPr marL="800100" lvl="1" indent="-34290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Klientam līdz 15. oktobrim ir pagājuši 6 mēneši kopš saņemtās Astra </a:t>
            </a:r>
            <a:r>
              <a:rPr lang="lv-LV" sz="2000" dirty="0" err="1">
                <a:latin typeface="Verdana" panose="020B0604030504040204" pitchFamily="34" charset="0"/>
                <a:ea typeface="Verdana" panose="020B0604030504040204" pitchFamily="34" charset="0"/>
                <a:cs typeface="Times New Roman" panose="02020603050405020304" pitchFamily="18" charset="0"/>
              </a:rPr>
              <a:t>Zenecas</a:t>
            </a:r>
            <a:r>
              <a:rPr lang="lv-LV" sz="2000" dirty="0">
                <a:latin typeface="Verdana" panose="020B0604030504040204" pitchFamily="34" charset="0"/>
                <a:ea typeface="Verdana" panose="020B0604030504040204" pitchFamily="34" charset="0"/>
                <a:cs typeface="Times New Roman" panose="02020603050405020304" pitchFamily="18" charset="0"/>
              </a:rPr>
              <a:t> ( </a:t>
            </a:r>
            <a:r>
              <a:rPr lang="lv-LV" sz="2000" dirty="0" err="1">
                <a:latin typeface="Verdana" panose="020B0604030504040204" pitchFamily="34" charset="0"/>
                <a:ea typeface="Verdana" panose="020B0604030504040204" pitchFamily="34" charset="0"/>
                <a:cs typeface="Times New Roman" panose="02020603050405020304" pitchFamily="18" charset="0"/>
              </a:rPr>
              <a:t>Vaxzevria</a:t>
            </a:r>
            <a:r>
              <a:rPr lang="lv-LV" sz="2000" dirty="0">
                <a:latin typeface="Verdana" panose="020B0604030504040204" pitchFamily="34" charset="0"/>
                <a:ea typeface="Verdana" panose="020B0604030504040204" pitchFamily="34" charset="0"/>
                <a:cs typeface="Times New Roman" panose="02020603050405020304" pitchFamily="18" charset="0"/>
              </a:rPr>
              <a:t>) vai </a:t>
            </a:r>
            <a:r>
              <a:rPr lang="lv-LV" sz="2000" dirty="0" err="1">
                <a:latin typeface="Verdana" panose="020B0604030504040204" pitchFamily="34" charset="0"/>
                <a:ea typeface="Verdana" panose="020B0604030504040204" pitchFamily="34" charset="0"/>
                <a:cs typeface="Times New Roman" panose="02020603050405020304" pitchFamily="18" charset="0"/>
              </a:rPr>
              <a:t>BioN</a:t>
            </a:r>
            <a:r>
              <a:rPr lang="lv-LV" sz="2000" dirty="0">
                <a:latin typeface="Verdana" panose="020B0604030504040204" pitchFamily="34" charset="0"/>
                <a:ea typeface="Verdana" panose="020B0604030504040204" pitchFamily="34" charset="0"/>
                <a:cs typeface="Times New Roman" panose="02020603050405020304" pitchFamily="18" charset="0"/>
              </a:rPr>
              <a:t>/</a:t>
            </a:r>
            <a:r>
              <a:rPr lang="lv-LV" sz="2000" dirty="0" err="1">
                <a:latin typeface="Verdana" panose="020B0604030504040204" pitchFamily="34" charset="0"/>
                <a:ea typeface="Verdana" panose="020B0604030504040204" pitchFamily="34" charset="0"/>
                <a:cs typeface="Times New Roman" panose="02020603050405020304" pitchFamily="18" charset="0"/>
              </a:rPr>
              <a:t>tech</a:t>
            </a:r>
            <a:r>
              <a:rPr lang="lv-LV" sz="2000" dirty="0">
                <a:latin typeface="Verdana" panose="020B0604030504040204" pitchFamily="34" charset="0"/>
                <a:ea typeface="Verdana" panose="020B0604030504040204" pitchFamily="34" charset="0"/>
                <a:cs typeface="Times New Roman" panose="02020603050405020304" pitchFamily="18" charset="0"/>
              </a:rPr>
              <a:t> </a:t>
            </a:r>
            <a:r>
              <a:rPr lang="lv-LV" sz="2000" dirty="0" err="1">
                <a:latin typeface="Verdana" panose="020B0604030504040204" pitchFamily="34" charset="0"/>
                <a:ea typeface="Verdana" panose="020B0604030504040204" pitchFamily="34" charset="0"/>
                <a:cs typeface="Times New Roman" panose="02020603050405020304" pitchFamily="18" charset="0"/>
              </a:rPr>
              <a:t>Pfezer</a:t>
            </a:r>
            <a:r>
              <a:rPr lang="lv-LV" sz="2000" dirty="0">
                <a:latin typeface="Verdana" panose="020B0604030504040204" pitchFamily="34" charset="0"/>
                <a:ea typeface="Verdana" panose="020B0604030504040204" pitchFamily="34" charset="0"/>
                <a:cs typeface="Times New Roman" panose="02020603050405020304" pitchFamily="18" charset="0"/>
              </a:rPr>
              <a:t> ( Comirnaty) 2. devas;</a:t>
            </a:r>
          </a:p>
          <a:p>
            <a:pPr marL="342900" indent="-342900" algn="just">
              <a:lnSpc>
                <a:spcPct val="107000"/>
              </a:lnSpc>
              <a:spcAft>
                <a:spcPts val="800"/>
              </a:spcAft>
              <a:buFont typeface="Wingdings" panose="05000000000000000000" pitchFamily="2" charset="2"/>
              <a:buChar char="ü"/>
            </a:pPr>
            <a:r>
              <a:rPr lang="lv-LV" sz="2000" dirty="0">
                <a:effectLst/>
                <a:latin typeface="Verdana" panose="020B0604030504040204" pitchFamily="34" charset="0"/>
                <a:ea typeface="Verdana" panose="020B0604030504040204" pitchFamily="34" charset="0"/>
                <a:cs typeface="Times New Roman" panose="02020603050405020304" pitchFamily="18" charset="0"/>
              </a:rPr>
              <a:t>Apzin</a:t>
            </a:r>
            <a:r>
              <a:rPr lang="lv-LV" sz="2000" dirty="0">
                <a:latin typeface="Verdana" panose="020B0604030504040204" pitchFamily="34" charset="0"/>
                <a:ea typeface="Verdana" panose="020B0604030504040204" pitchFamily="34" charset="0"/>
                <a:cs typeface="Times New Roman" panose="02020603050405020304" pitchFamily="18" charset="0"/>
              </a:rPr>
              <a:t>a personu skaitu, kam nepieciešams vēl uzsākt vakcināciju;</a:t>
            </a: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Norāda vakcinējamo personu skaitu NVD tiešsaistes sarakstā, t.sk., ja nav vakcinējamo personu tiek norādīts skaitlis 0.</a:t>
            </a:r>
          </a:p>
          <a:p>
            <a:pPr algn="just">
              <a:lnSpc>
                <a:spcPct val="107000"/>
              </a:lnSpc>
              <a:spcAft>
                <a:spcPts val="800"/>
              </a:spcAft>
            </a:pPr>
            <a:r>
              <a:rPr lang="lv-LV" sz="2000" b="1" dirty="0">
                <a:latin typeface="Verdana" panose="020B0604030504040204" pitchFamily="34" charset="0"/>
                <a:ea typeface="Verdana" panose="020B0604030504040204" pitchFamily="34" charset="0"/>
                <a:cs typeface="Times New Roman" panose="02020603050405020304" pitchFamily="18" charset="0"/>
              </a:rPr>
              <a:t>Labklājības ministrija</a:t>
            </a:r>
          </a:p>
          <a:p>
            <a:pPr marL="342900"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 Informē SAC:</a:t>
            </a:r>
          </a:p>
          <a:p>
            <a:pPr marL="800100" lvl="1" indent="-34290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Par vietni, kur jānorāda vakcinējamo personu skaits;</a:t>
            </a:r>
          </a:p>
          <a:p>
            <a:pPr marL="800100" lvl="1" indent="-34290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Par NVD piesaistīto vakcinācijas pakalpojumu sniedzēju;</a:t>
            </a:r>
          </a:p>
          <a:p>
            <a:pPr marL="342900"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Koordinē SAC iesaisti </a:t>
            </a:r>
            <a:r>
              <a:rPr lang="lv-LV" sz="2000" dirty="0" err="1">
                <a:latin typeface="Verdana" panose="020B0604030504040204" pitchFamily="34" charset="0"/>
                <a:ea typeface="Verdana" panose="020B0604030504040204" pitchFamily="34" charset="0"/>
                <a:cs typeface="Times New Roman" panose="02020603050405020304" pitchFamily="18" charset="0"/>
              </a:rPr>
              <a:t>balstvakcinācijā</a:t>
            </a:r>
            <a:r>
              <a:rPr lang="lv-LV" sz="2000" dirty="0">
                <a:latin typeface="Verdana" panose="020B0604030504040204" pitchFamily="34" charset="0"/>
                <a:ea typeface="Verdana" panose="020B0604030504040204" pitchFamily="34" charset="0"/>
                <a:cs typeface="Times New Roman" panose="02020603050405020304" pitchFamily="18" charset="0"/>
              </a:rPr>
              <a:t>.</a:t>
            </a:r>
          </a:p>
          <a:p>
            <a:pPr marL="800100" lvl="1" indent="-342900" algn="just">
              <a:lnSpc>
                <a:spcPct val="107000"/>
              </a:lnSpc>
              <a:spcAft>
                <a:spcPts val="800"/>
              </a:spcAft>
              <a:buFont typeface="Wingdings" panose="05000000000000000000" pitchFamily="2" charset="2"/>
              <a:buChar char="ü"/>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lvl="1" algn="just">
              <a:lnSpc>
                <a:spcPct val="107000"/>
              </a:lnSpc>
              <a:spcAft>
                <a:spcPts val="800"/>
              </a:spcAft>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0" y="334317"/>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Balstvakcinācija sociālās aprūpes centriem (I)</a:t>
            </a:r>
            <a:endPar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endParaRPr>
          </a:p>
        </p:txBody>
      </p:sp>
    </p:spTree>
    <p:extLst>
      <p:ext uri="{BB962C8B-B14F-4D97-AF65-F5344CB8AC3E}">
        <p14:creationId xmlns:p14="http://schemas.microsoft.com/office/powerpoint/2010/main" val="311180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182241" y="1182566"/>
            <a:ext cx="10904497" cy="5267660"/>
          </a:xfrm>
          <a:prstGeom prst="rect">
            <a:avLst/>
          </a:prstGeom>
          <a:noFill/>
        </p:spPr>
        <p:txBody>
          <a:bodyPr wrap="square" rtlCol="0">
            <a:spAutoFit/>
          </a:bodyPr>
          <a:lstStyle/>
          <a:p>
            <a:pPr algn="just">
              <a:lnSpc>
                <a:spcPct val="107000"/>
              </a:lnSpc>
              <a:spcAft>
                <a:spcPts val="800"/>
              </a:spcAft>
            </a:pPr>
            <a:r>
              <a:rPr lang="lv-LV" sz="2000" b="1" dirty="0">
                <a:latin typeface="Verdana" panose="020B0604030504040204" pitchFamily="34" charset="0"/>
                <a:ea typeface="Verdana" panose="020B0604030504040204" pitchFamily="34" charset="0"/>
                <a:cs typeface="Times New Roman" panose="02020603050405020304" pitchFamily="18" charset="0"/>
              </a:rPr>
              <a:t>NVD</a:t>
            </a:r>
          </a:p>
          <a:p>
            <a:pPr marL="342900"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Sagatavo tiešsaistes </a:t>
            </a:r>
            <a:r>
              <a:rPr lang="lv-LV" sz="2000" dirty="0" err="1">
                <a:latin typeface="Verdana" panose="020B0604030504040204" pitchFamily="34" charset="0"/>
                <a:ea typeface="Verdana" panose="020B0604030504040204" pitchFamily="34" charset="0"/>
                <a:cs typeface="Times New Roman" panose="02020603050405020304" pitchFamily="18" charset="0"/>
              </a:rPr>
              <a:t>balstvakcinācijas</a:t>
            </a:r>
            <a:r>
              <a:rPr lang="lv-LV" sz="2000" dirty="0">
                <a:latin typeface="Verdana" panose="020B0604030504040204" pitchFamily="34" charset="0"/>
                <a:ea typeface="Verdana" panose="020B0604030504040204" pitchFamily="34" charset="0"/>
                <a:cs typeface="Times New Roman" panose="02020603050405020304" pitchFamily="18" charset="0"/>
              </a:rPr>
              <a:t> </a:t>
            </a:r>
            <a:r>
              <a:rPr lang="lv-LV" sz="2000" dirty="0" err="1">
                <a:latin typeface="Verdana" panose="020B0604030504040204" pitchFamily="34" charset="0"/>
                <a:ea typeface="Verdana" panose="020B0604030504040204" pitchFamily="34" charset="0"/>
                <a:cs typeface="Times New Roman" panose="02020603050405020304" pitchFamily="18" charset="0"/>
              </a:rPr>
              <a:t>tiešsaites</a:t>
            </a:r>
            <a:r>
              <a:rPr lang="lv-LV" sz="2000" dirty="0">
                <a:latin typeface="Verdana" panose="020B0604030504040204" pitchFamily="34" charset="0"/>
                <a:ea typeface="Verdana" panose="020B0604030504040204" pitchFamily="34" charset="0"/>
                <a:cs typeface="Times New Roman" panose="02020603050405020304" pitchFamily="18" charset="0"/>
              </a:rPr>
              <a:t> plānu un to </a:t>
            </a:r>
            <a:r>
              <a:rPr lang="lv-LV" sz="2000" dirty="0" err="1">
                <a:latin typeface="Verdana" panose="020B0604030504040204" pitchFamily="34" charset="0"/>
                <a:ea typeface="Verdana" panose="020B0604030504040204" pitchFamily="34" charset="0"/>
                <a:cs typeface="Times New Roman" panose="02020603050405020304" pitchFamily="18" charset="0"/>
              </a:rPr>
              <a:t>nosūta</a:t>
            </a:r>
            <a:r>
              <a:rPr lang="lv-LV" sz="2000" dirty="0">
                <a:latin typeface="Verdana" panose="020B0604030504040204" pitchFamily="34" charset="0"/>
                <a:ea typeface="Verdana" panose="020B0604030504040204" pitchFamily="34" charset="0"/>
                <a:cs typeface="Times New Roman" panose="02020603050405020304" pitchFamily="18" charset="0"/>
              </a:rPr>
              <a:t> Labklājības ministrijai;</a:t>
            </a:r>
          </a:p>
          <a:p>
            <a:pPr marL="342900"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Piesaista vakcinācijas iestādi SAC;</a:t>
            </a:r>
          </a:p>
          <a:p>
            <a:pPr marL="342900"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Koordinē SAC un vakcinācijas iestāžu sadarbību</a:t>
            </a:r>
          </a:p>
          <a:p>
            <a:pPr marL="342900" indent="-342900" algn="just">
              <a:lnSpc>
                <a:spcPct val="107000"/>
              </a:lnSpc>
              <a:spcAft>
                <a:spcPts val="800"/>
              </a:spcAft>
              <a:buFont typeface="Wingdings" panose="05000000000000000000" pitchFamily="2" charset="2"/>
              <a:buChar char="ü"/>
            </a:pPr>
            <a:endParaRPr lang="lv-LV" sz="2000" b="1"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lv-LV" sz="2000" b="1" dirty="0">
                <a:latin typeface="Verdana" panose="020B0604030504040204" pitchFamily="34" charset="0"/>
                <a:ea typeface="Verdana" panose="020B0604030504040204" pitchFamily="34" charset="0"/>
                <a:cs typeface="Times New Roman" panose="02020603050405020304" pitchFamily="18" charset="0"/>
              </a:rPr>
              <a:t>Vakcinācijas pakalpojumu sniedzējs</a:t>
            </a: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800100" lvl="1"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sazinās ar SAC nedēļas laikā no 13. oktobra par vakcinācijas datumu un laiku</a:t>
            </a:r>
          </a:p>
          <a:p>
            <a:pPr marL="800100" lvl="1"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nodrošina </a:t>
            </a:r>
            <a:r>
              <a:rPr lang="lv-LV" sz="2000" dirty="0" err="1">
                <a:latin typeface="Verdana" panose="020B0604030504040204" pitchFamily="34" charset="0"/>
                <a:ea typeface="Verdana" panose="020B0604030504040204" pitchFamily="34" charset="0"/>
                <a:cs typeface="Times New Roman" panose="02020603050405020304" pitchFamily="18" charset="0"/>
              </a:rPr>
              <a:t>balstvakcināciju</a:t>
            </a:r>
            <a:r>
              <a:rPr lang="lv-LV" sz="2000" dirty="0">
                <a:latin typeface="Verdana" panose="020B0604030504040204" pitchFamily="34" charset="0"/>
                <a:ea typeface="Verdana" panose="020B0604030504040204" pitchFamily="34" charset="0"/>
                <a:cs typeface="Times New Roman" panose="02020603050405020304" pitchFamily="18" charset="0"/>
              </a:rPr>
              <a:t> SAC, </a:t>
            </a:r>
            <a:r>
              <a:rPr lang="lv-LV" sz="2000" b="1" u="sng" dirty="0">
                <a:latin typeface="Verdana" panose="020B0604030504040204" pitchFamily="34" charset="0"/>
                <a:ea typeface="Verdana" panose="020B0604030504040204" pitchFamily="34" charset="0"/>
                <a:cs typeface="Times New Roman" panose="02020603050405020304" pitchFamily="18" charset="0"/>
              </a:rPr>
              <a:t>pārliecinoties, vai persona atbilst visiem kritērijiem </a:t>
            </a:r>
            <a:r>
              <a:rPr lang="lv-LV" sz="2000" b="1" u="sng" dirty="0" err="1">
                <a:latin typeface="Verdana" panose="020B0604030504040204" pitchFamily="34" charset="0"/>
                <a:ea typeface="Verdana" panose="020B0604030504040204" pitchFamily="34" charset="0"/>
                <a:cs typeface="Times New Roman" panose="02020603050405020304" pitchFamily="18" charset="0"/>
              </a:rPr>
              <a:t>balstvakcinācijas</a:t>
            </a:r>
            <a:r>
              <a:rPr lang="lv-LV" sz="2000" b="1" u="sng" dirty="0">
                <a:latin typeface="Verdana" panose="020B0604030504040204" pitchFamily="34" charset="0"/>
                <a:ea typeface="Verdana" panose="020B0604030504040204" pitchFamily="34" charset="0"/>
                <a:cs typeface="Times New Roman" panose="02020603050405020304" pitchFamily="18" charset="0"/>
              </a:rPr>
              <a:t> veikšanai</a:t>
            </a:r>
            <a:r>
              <a:rPr lang="lv-LV" sz="2000" dirty="0">
                <a:latin typeface="Verdana" panose="020B0604030504040204" pitchFamily="34" charset="0"/>
                <a:ea typeface="Verdana" panose="020B0604030504040204" pitchFamily="34" charset="0"/>
                <a:cs typeface="Times New Roman" panose="02020603050405020304" pitchFamily="18" charset="0"/>
              </a:rPr>
              <a:t>;</a:t>
            </a:r>
          </a:p>
          <a:p>
            <a:pPr marL="800100" lvl="1" indent="-342900" algn="just">
              <a:lnSpc>
                <a:spcPct val="107000"/>
              </a:lnSpc>
              <a:spcAft>
                <a:spcPts val="800"/>
              </a:spcAft>
              <a:buFont typeface="Wingdings" panose="05000000000000000000" pitchFamily="2" charset="2"/>
              <a:buChar char="ü"/>
            </a:pPr>
            <a:r>
              <a:rPr lang="lv-LV" sz="2000" dirty="0">
                <a:latin typeface="Verdana" panose="020B0604030504040204" pitchFamily="34" charset="0"/>
                <a:ea typeface="Verdana" panose="020B0604030504040204" pitchFamily="34" charset="0"/>
                <a:cs typeface="Times New Roman" panose="02020603050405020304" pitchFamily="18" charset="0"/>
              </a:rPr>
              <a:t>sniedz informāciju tiešsaistes vietnē par plānoto izbraukuma datumu un veikto </a:t>
            </a:r>
            <a:r>
              <a:rPr lang="lv-LV" sz="2000" dirty="0" err="1">
                <a:latin typeface="Verdana" panose="020B0604030504040204" pitchFamily="34" charset="0"/>
                <a:ea typeface="Verdana" panose="020B0604030504040204" pitchFamily="34" charset="0"/>
                <a:cs typeface="Times New Roman" panose="02020603050405020304" pitchFamily="18" charset="0"/>
              </a:rPr>
              <a:t>balstvakcinācijas</a:t>
            </a:r>
            <a:r>
              <a:rPr lang="lv-LV" sz="2000" dirty="0">
                <a:latin typeface="Verdana" panose="020B0604030504040204" pitchFamily="34" charset="0"/>
                <a:ea typeface="Verdana" panose="020B0604030504040204" pitchFamily="34" charset="0"/>
                <a:cs typeface="Times New Roman" panose="02020603050405020304" pitchFamily="18" charset="0"/>
              </a:rPr>
              <a:t> faktu skaitu SAC;</a:t>
            </a:r>
          </a:p>
          <a:p>
            <a:pPr marL="800100" lvl="1" indent="-342900" algn="just">
              <a:lnSpc>
                <a:spcPct val="107000"/>
              </a:lnSpc>
              <a:spcAft>
                <a:spcPts val="800"/>
              </a:spcAft>
              <a:buFont typeface="Wingdings" panose="05000000000000000000" pitchFamily="2" charset="2"/>
              <a:buChar char="ü"/>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0" y="334317"/>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Balstvakcinācija sociālās aprūpes centriem (II)</a:t>
            </a:r>
            <a:endPar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endParaRPr>
          </a:p>
        </p:txBody>
      </p:sp>
    </p:spTree>
    <p:extLst>
      <p:ext uri="{BB962C8B-B14F-4D97-AF65-F5344CB8AC3E}">
        <p14:creationId xmlns:p14="http://schemas.microsoft.com/office/powerpoint/2010/main" val="55390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0EE1D29-D506-47B8-BEBF-FADB77834B7E}"/>
              </a:ext>
            </a:extLst>
          </p:cNvPr>
          <p:cNvCxnSpPr>
            <a:cxnSpLocks/>
          </p:cNvCxnSpPr>
          <p:nvPr/>
        </p:nvCxnSpPr>
        <p:spPr>
          <a:xfrm>
            <a:off x="612000" y="6339016"/>
            <a:ext cx="10904497" cy="0"/>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id="{ACCFC2AC-E31C-498A-BD74-8EA7288273D3}"/>
              </a:ext>
            </a:extLst>
          </p:cNvPr>
          <p:cNvSpPr txBox="1"/>
          <p:nvPr/>
        </p:nvSpPr>
        <p:spPr>
          <a:xfrm>
            <a:off x="2612416" y="6450226"/>
            <a:ext cx="1745991"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000" b="1" i="0" u="none" strike="noStrike" kern="1200" cap="none" spc="0" normalizeH="0" baseline="0" noProof="0" dirty="0">
                <a:ln>
                  <a:noFill/>
                </a:ln>
                <a:solidFill>
                  <a:srgbClr val="001744"/>
                </a:solidFill>
                <a:effectLst/>
                <a:uLnTx/>
                <a:uFillTx/>
                <a:latin typeface="Times New Roman"/>
                <a:ea typeface="+mn-ea"/>
                <a:cs typeface="Times New Roman"/>
              </a:rPr>
              <a:t>Covid-19 vakcinācijas plāns </a:t>
            </a:r>
            <a:endParaRPr kumimoji="0" lang="lv-LV" sz="1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6" name="Straight Connector 5">
            <a:extLst>
              <a:ext uri="{FF2B5EF4-FFF2-40B4-BE49-F238E27FC236}">
                <a16:creationId xmlns:a16="http://schemas.microsoft.com/office/drawing/2014/main" id="{AEA83D6B-9013-41DD-B635-51950147DF44}"/>
              </a:ext>
            </a:extLst>
          </p:cNvPr>
          <p:cNvCxnSpPr>
            <a:cxnSpLocks/>
          </p:cNvCxnSpPr>
          <p:nvPr/>
        </p:nvCxnSpPr>
        <p:spPr>
          <a:xfrm>
            <a:off x="10964562" y="6424286"/>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72A0BD-B37F-4EF8-86CE-1C2D05D347D9}"/>
              </a:ext>
            </a:extLst>
          </p:cNvPr>
          <p:cNvCxnSpPr>
            <a:cxnSpLocks/>
          </p:cNvCxnSpPr>
          <p:nvPr/>
        </p:nvCxnSpPr>
        <p:spPr>
          <a:xfrm>
            <a:off x="2483706" y="6418135"/>
            <a:ext cx="0" cy="389525"/>
          </a:xfrm>
          <a:prstGeom prst="line">
            <a:avLst/>
          </a:prstGeom>
          <a:ln>
            <a:solidFill>
              <a:srgbClr val="00174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E8A98CE-EA09-4BF9-B279-B0644DBCF226}"/>
              </a:ext>
            </a:extLst>
          </p:cNvPr>
          <p:cNvSpPr/>
          <p:nvPr/>
        </p:nvSpPr>
        <p:spPr>
          <a:xfrm>
            <a:off x="-339" y="181098"/>
            <a:ext cx="6518098" cy="727364"/>
          </a:xfrm>
          <a:prstGeom prst="rect">
            <a:avLst/>
          </a:prstGeom>
          <a:solidFill>
            <a:srgbClr val="001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AA543F-130E-4EF3-9D79-D3F8ED556EC8}"/>
              </a:ext>
            </a:extLst>
          </p:cNvPr>
          <p:cNvSpPr txBox="1"/>
          <p:nvPr/>
        </p:nvSpPr>
        <p:spPr>
          <a:xfrm>
            <a:off x="10656917" y="6036392"/>
            <a:ext cx="7729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Avots: NVD</a:t>
            </a:r>
            <a:endParaRPr kumimoji="0" lang="lv-LV"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
            <a:extLst>
              <a:ext uri="{FF2B5EF4-FFF2-40B4-BE49-F238E27FC236}">
                <a16:creationId xmlns:a16="http://schemas.microsoft.com/office/drawing/2014/main" id="{8D2EADFC-CE48-9642-B1BD-09645942EB69}"/>
              </a:ext>
            </a:extLst>
          </p:cNvPr>
          <p:cNvSpPr txBox="1"/>
          <p:nvPr/>
        </p:nvSpPr>
        <p:spPr>
          <a:xfrm>
            <a:off x="669663" y="6451526"/>
            <a:ext cx="1252266" cy="246221"/>
          </a:xfrm>
          <a:prstGeom prst="rect">
            <a:avLst/>
          </a:prstGeom>
          <a:noFill/>
        </p:spPr>
        <p:txBody>
          <a:bodyPr wrap="non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a:ln>
                  <a:noFill/>
                </a:ln>
                <a:solidFill>
                  <a:srgbClr val="001744"/>
                </a:solidFill>
                <a:effectLst/>
                <a:uLnTx/>
                <a:uFillTx/>
                <a:latin typeface="Times New Roman"/>
                <a:ea typeface="+mn-ea"/>
                <a:cs typeface="Times New Roman"/>
              </a:rPr>
              <a:t>Veselības Ministrija </a:t>
            </a:r>
            <a:endParaRPr kumimoji="0" lang="en-US" sz="1000" b="0" i="1" u="none" strike="noStrike" kern="1200" cap="none" spc="0" normalizeH="0" baseline="0" noProof="0" dirty="0">
              <a:ln>
                <a:noFill/>
              </a:ln>
              <a:solidFill>
                <a:srgbClr val="001744"/>
              </a:solidFill>
              <a:effectLst/>
              <a:uLnTx/>
              <a:uFillTx/>
              <a:latin typeface="Times New Roman"/>
              <a:ea typeface="+mn-ea"/>
              <a:cs typeface="Times New Roman"/>
            </a:endParaRPr>
          </a:p>
        </p:txBody>
      </p:sp>
      <p:sp>
        <p:nvSpPr>
          <p:cNvPr id="10" name="TextBox 9">
            <a:extLst>
              <a:ext uri="{FF2B5EF4-FFF2-40B4-BE49-F238E27FC236}">
                <a16:creationId xmlns:a16="http://schemas.microsoft.com/office/drawing/2014/main" id="{CE501970-13B6-4D00-9F29-61F592948764}"/>
              </a:ext>
            </a:extLst>
          </p:cNvPr>
          <p:cNvSpPr txBox="1"/>
          <p:nvPr/>
        </p:nvSpPr>
        <p:spPr>
          <a:xfrm>
            <a:off x="311892" y="1019671"/>
            <a:ext cx="10345025" cy="1256306"/>
          </a:xfrm>
          <a:prstGeom prst="rect">
            <a:avLst/>
          </a:prstGeom>
          <a:noFill/>
        </p:spPr>
        <p:txBody>
          <a:bodyPr wrap="square" rtlCol="0">
            <a:spAutoFit/>
          </a:bodyPr>
          <a:lstStyle/>
          <a:p>
            <a:pPr marL="342900" indent="-342900" algn="just">
              <a:lnSpc>
                <a:spcPct val="107000"/>
              </a:lnSpc>
              <a:spcAft>
                <a:spcPts val="8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2E0D51-C29F-44FF-99AE-61666736CE07}"/>
              </a:ext>
            </a:extLst>
          </p:cNvPr>
          <p:cNvSpPr txBox="1"/>
          <p:nvPr/>
        </p:nvSpPr>
        <p:spPr>
          <a:xfrm>
            <a:off x="82992" y="334317"/>
            <a:ext cx="6804837" cy="369332"/>
          </a:xfrm>
          <a:prstGeom prst="rect">
            <a:avLst/>
          </a:prstGeom>
          <a:noFill/>
        </p:spPr>
        <p:txBody>
          <a:bodyPr wrap="square" lIns="91440" tIns="45720" rIns="91440" bIns="45720" rtlCol="0" anchor="t">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noProof="1">
                <a:solidFill>
                  <a:prstClr val="white"/>
                </a:solidFill>
                <a:latin typeface="Verdana"/>
                <a:ea typeface="+mn-lt"/>
                <a:cs typeface="Calibri" panose="020F0502020204030204"/>
              </a:rPr>
              <a:t>E-veselība un digitālais sertifikāts</a:t>
            </a:r>
            <a:endParaRPr kumimoji="0" lang="lv-LV" sz="1800" b="1" i="0" u="none" strike="noStrike" kern="1200" cap="none" spc="0" normalizeH="0" baseline="0" noProof="1">
              <a:ln>
                <a:noFill/>
              </a:ln>
              <a:solidFill>
                <a:prstClr val="white"/>
              </a:solidFill>
              <a:effectLst/>
              <a:uLnTx/>
              <a:uFillTx/>
              <a:latin typeface="Verdana"/>
              <a:ea typeface="+mn-lt"/>
              <a:cs typeface="Calibri" panose="020F0502020204030204"/>
            </a:endParaRPr>
          </a:p>
        </p:txBody>
      </p:sp>
      <p:sp>
        <p:nvSpPr>
          <p:cNvPr id="12" name="TextBox 11">
            <a:extLst>
              <a:ext uri="{FF2B5EF4-FFF2-40B4-BE49-F238E27FC236}">
                <a16:creationId xmlns:a16="http://schemas.microsoft.com/office/drawing/2014/main" id="{612571A8-6DC9-4E89-A971-819AA14B245A}"/>
              </a:ext>
            </a:extLst>
          </p:cNvPr>
          <p:cNvSpPr txBox="1"/>
          <p:nvPr/>
        </p:nvSpPr>
        <p:spPr>
          <a:xfrm>
            <a:off x="311895" y="1090570"/>
            <a:ext cx="10652667" cy="6328848"/>
          </a:xfrm>
          <a:prstGeom prst="rect">
            <a:avLst/>
          </a:prstGeom>
          <a:noFill/>
        </p:spPr>
        <p:txBody>
          <a:bodyPr wrap="square" rtlCol="0">
            <a:spAutoFit/>
          </a:bodyPr>
          <a:lstStyle/>
          <a:p>
            <a:pPr algn="just">
              <a:lnSpc>
                <a:spcPct val="107000"/>
              </a:lnSpc>
              <a:spcAft>
                <a:spcPts val="800"/>
              </a:spcAft>
            </a:pPr>
            <a:r>
              <a:rPr lang="lv-LV" sz="2000" b="1" dirty="0">
                <a:latin typeface="Verdana" panose="020B0604030504040204" pitchFamily="34" charset="0"/>
                <a:ea typeface="Verdana" panose="020B0604030504040204" pitchFamily="34" charset="0"/>
                <a:cs typeface="Times New Roman" panose="02020603050405020304" pitchFamily="18" charset="0"/>
              </a:rPr>
              <a:t>E-veselība</a:t>
            </a:r>
          </a:p>
          <a:p>
            <a:pPr marL="342900" indent="-342900" algn="just">
              <a:lnSpc>
                <a:spcPct val="107000"/>
              </a:lnSpc>
              <a:spcAft>
                <a:spcPts val="800"/>
              </a:spcAft>
              <a:buFont typeface="Arial" panose="020B0604020202020204" pitchFamily="34" charset="0"/>
              <a:buChar char="•"/>
            </a:pPr>
            <a:r>
              <a:rPr lang="lv-LV" sz="2000" dirty="0">
                <a:latin typeface="Verdana" panose="020B0604030504040204" pitchFamily="34" charset="0"/>
                <a:ea typeface="Verdana" panose="020B0604030504040204" pitchFamily="34" charset="0"/>
                <a:cs typeface="Times New Roman" panose="02020603050405020304" pitchFamily="18" charset="0"/>
              </a:rPr>
              <a:t>Process – 1. </a:t>
            </a:r>
            <a:r>
              <a:rPr lang="lv-LV" sz="2000" dirty="0" err="1">
                <a:latin typeface="Verdana" panose="020B0604030504040204" pitchFamily="34" charset="0"/>
                <a:ea typeface="Verdana" panose="020B0604030504040204" pitchFamily="34" charset="0"/>
                <a:cs typeface="Times New Roman" panose="02020603050405020304" pitchFamily="18" charset="0"/>
              </a:rPr>
              <a:t>balstvakcinācija</a:t>
            </a: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lv-LV" sz="2000" dirty="0">
                <a:latin typeface="Verdana" panose="020B0604030504040204" pitchFamily="34" charset="0"/>
                <a:ea typeface="Verdana" panose="020B0604030504040204" pitchFamily="34" charset="0"/>
                <a:cs typeface="Times New Roman" panose="02020603050405020304" pitchFamily="18" charset="0"/>
              </a:rPr>
              <a:t>Potes/devas kārtas numurs – 3</a:t>
            </a:r>
          </a:p>
          <a:p>
            <a:pPr marL="342900" indent="-342900" algn="just">
              <a:lnSpc>
                <a:spcPct val="107000"/>
              </a:lnSpc>
              <a:spcAft>
                <a:spcPts val="800"/>
              </a:spcAft>
              <a:buFont typeface="Arial" panose="020B0604020202020204" pitchFamily="34" charset="0"/>
              <a:buChar char="•"/>
            </a:pPr>
            <a:endParaRPr lang="lv-LV"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lang="lv-LV" dirty="0">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lv-LV" sz="2000" b="1" dirty="0">
                <a:latin typeface="Verdana" panose="020B0604030504040204" pitchFamily="34" charset="0"/>
                <a:ea typeface="Verdana" panose="020B0604030504040204" pitchFamily="34" charset="0"/>
                <a:cs typeface="Times New Roman" panose="02020603050405020304" pitchFamily="18" charset="0"/>
              </a:rPr>
              <a:t>Digitālais sertifikāts</a:t>
            </a:r>
          </a:p>
          <a:p>
            <a:pPr algn="just">
              <a:lnSpc>
                <a:spcPct val="107000"/>
              </a:lnSpc>
              <a:spcAft>
                <a:spcPts val="800"/>
              </a:spcAft>
            </a:pPr>
            <a:r>
              <a:rPr lang="en-US" dirty="0">
                <a:effectLst/>
                <a:latin typeface="Verdana" panose="020B0604030504040204" pitchFamily="34" charset="0"/>
                <a:ea typeface="Verdana" panose="020B0604030504040204" pitchFamily="34" charset="0"/>
                <a:cs typeface="Times New Roman" panose="02020603050405020304" pitchFamily="18" charset="0"/>
              </a:rPr>
              <a:t>Personas </a:t>
            </a:r>
            <a:r>
              <a:rPr lang="en-US" dirty="0" err="1">
                <a:effectLst/>
                <a:latin typeface="Verdana" panose="020B0604030504040204" pitchFamily="34" charset="0"/>
                <a:ea typeface="Verdana" panose="020B0604030504040204" pitchFamily="34" charset="0"/>
                <a:cs typeface="Times New Roman" panose="02020603050405020304" pitchFamily="18" charset="0"/>
              </a:rPr>
              <a:t>ar</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saņemtu</a:t>
            </a:r>
            <a:r>
              <a:rPr lang="en-US" dirty="0">
                <a:effectLst/>
                <a:latin typeface="Verdana" panose="020B0604030504040204" pitchFamily="34" charset="0"/>
                <a:ea typeface="Verdana" panose="020B0604030504040204" pitchFamily="34" charset="0"/>
                <a:cs typeface="Times New Roman" panose="02020603050405020304" pitchFamily="18" charset="0"/>
              </a:rPr>
              <a:t> 2 </a:t>
            </a:r>
            <a:r>
              <a:rPr lang="en-US" dirty="0" err="1">
                <a:effectLst/>
                <a:latin typeface="Verdana" panose="020B0604030504040204" pitchFamily="34" charset="0"/>
                <a:ea typeface="Verdana" panose="020B0604030504040204" pitchFamily="34" charset="0"/>
                <a:cs typeface="Times New Roman" panose="02020603050405020304" pitchFamily="18" charset="0"/>
              </a:rPr>
              <a:t>devu</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shēmu</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vai</a:t>
            </a:r>
            <a:r>
              <a:rPr lang="en-US" dirty="0">
                <a:effectLst/>
                <a:latin typeface="Verdana" panose="020B0604030504040204" pitchFamily="34" charset="0"/>
                <a:ea typeface="Verdana" panose="020B0604030504040204" pitchFamily="34" charset="0"/>
                <a:cs typeface="Times New Roman" panose="02020603050405020304" pitchFamily="18" charset="0"/>
              </a:rPr>
              <a:t> 1 devas </a:t>
            </a:r>
            <a:r>
              <a:rPr lang="en-US" dirty="0" err="1">
                <a:effectLst/>
                <a:latin typeface="Verdana" panose="020B0604030504040204" pitchFamily="34" charset="0"/>
                <a:ea typeface="Verdana" panose="020B0604030504040204" pitchFamily="34" charset="0"/>
                <a:cs typeface="Times New Roman" panose="02020603050405020304" pitchFamily="18" charset="0"/>
              </a:rPr>
              <a:t>shēmu</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ar</a:t>
            </a:r>
            <a:r>
              <a:rPr lang="en-US" dirty="0">
                <a:effectLst/>
                <a:latin typeface="Verdana" panose="020B0604030504040204" pitchFamily="34" charset="0"/>
                <a:ea typeface="Verdana" panose="020B0604030504040204" pitchFamily="34" charset="0"/>
                <a:cs typeface="Times New Roman" panose="02020603050405020304" pitchFamily="18" charset="0"/>
              </a:rPr>
              <a:t> EZA </a:t>
            </a:r>
            <a:r>
              <a:rPr lang="en-US" dirty="0" err="1">
                <a:effectLst/>
                <a:latin typeface="Verdana" panose="020B0604030504040204" pitchFamily="34" charset="0"/>
                <a:ea typeface="Verdana" panose="020B0604030504040204" pitchFamily="34" charset="0"/>
                <a:cs typeface="Times New Roman" panose="02020603050405020304" pitchFamily="18" charset="0"/>
              </a:rPr>
              <a:t>reģistrētajam</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vakcīnām</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tāpat</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tiek</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uzskatītas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kā</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pilnībā</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vakcinētas</a:t>
            </a:r>
            <a:r>
              <a:rPr lang="en-US" dirty="0">
                <a:effectLst/>
                <a:latin typeface="Verdana" panose="020B0604030504040204" pitchFamily="34" charset="0"/>
                <a:ea typeface="Verdana" panose="020B0604030504040204" pitchFamily="34" charset="0"/>
                <a:cs typeface="Times New Roman" panose="02020603050405020304" pitchFamily="18" charset="0"/>
              </a:rPr>
              <a:t> personas un </a:t>
            </a:r>
            <a:r>
              <a:rPr lang="en-US" dirty="0" err="1">
                <a:effectLst/>
                <a:latin typeface="Verdana" panose="020B0604030504040204" pitchFamily="34" charset="0"/>
                <a:ea typeface="Verdana" panose="020B0604030504040204" pitchFamily="34" charset="0"/>
                <a:cs typeface="Times New Roman" panose="02020603050405020304" pitchFamily="18" charset="0"/>
              </a:rPr>
              <a:t>tiem</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piešķirams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vai</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saglabājams</a:t>
            </a:r>
            <a:r>
              <a:rPr lang="en-US" dirty="0">
                <a:effectLst/>
                <a:latin typeface="Verdana" panose="020B0604030504040204" pitchFamily="34" charset="0"/>
                <a:ea typeface="Verdana" panose="020B0604030504040204" pitchFamily="34" charset="0"/>
                <a:cs typeface="Times New Roman" panose="02020603050405020304" pitchFamily="18" charset="0"/>
              </a:rPr>
              <a:t> </a:t>
            </a:r>
            <a:r>
              <a:rPr lang="en-US" dirty="0" err="1">
                <a:effectLst/>
                <a:latin typeface="Verdana" panose="020B0604030504040204" pitchFamily="34" charset="0"/>
                <a:ea typeface="Verdana" panose="020B0604030504040204" pitchFamily="34" charset="0"/>
                <a:cs typeface="Times New Roman" panose="02020603050405020304" pitchFamily="18" charset="0"/>
              </a:rPr>
              <a:t>Digitālais</a:t>
            </a:r>
            <a:r>
              <a:rPr lang="en-US" dirty="0">
                <a:effectLst/>
                <a:latin typeface="Verdana" panose="020B0604030504040204" pitchFamily="34" charset="0"/>
                <a:ea typeface="Verdana" panose="020B0604030504040204" pitchFamily="34" charset="0"/>
                <a:cs typeface="Times New Roman" panose="02020603050405020304" pitchFamily="18" charset="0"/>
              </a:rPr>
              <a:t> Covid-19 </a:t>
            </a:r>
            <a:r>
              <a:rPr lang="en-US" dirty="0" err="1">
                <a:effectLst/>
                <a:latin typeface="Verdana" panose="020B0604030504040204" pitchFamily="34" charset="0"/>
                <a:ea typeface="Verdana" panose="020B0604030504040204" pitchFamily="34" charset="0"/>
                <a:cs typeface="Times New Roman" panose="02020603050405020304" pitchFamily="18" charset="0"/>
              </a:rPr>
              <a:t>sertifikāts</a:t>
            </a:r>
            <a:r>
              <a:rPr lang="en-US" dirty="0">
                <a:effectLst/>
                <a:latin typeface="Verdana" panose="020B0604030504040204" pitchFamily="34" charset="0"/>
                <a:ea typeface="Verdana" panose="020B0604030504040204" pitchFamily="34" charset="0"/>
                <a:cs typeface="Times New Roman" panose="02020603050405020304" pitchFamily="18" charset="0"/>
              </a:rPr>
              <a:t>.</a:t>
            </a:r>
            <a:endParaRPr lang="lv-LV" dirty="0">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spcAft>
                <a:spcPts val="800"/>
              </a:spcAft>
            </a:pPr>
            <a:r>
              <a:rPr lang="lv-LV" dirty="0">
                <a:effectLst/>
                <a:latin typeface="Verdana" panose="020B0604030504040204" pitchFamily="34" charset="0"/>
                <a:ea typeface="Verdana" panose="020B0604030504040204" pitchFamily="34" charset="0"/>
                <a:cs typeface="Times New Roman" panose="02020603050405020304" pitchFamily="18" charset="0"/>
              </a:rPr>
              <a:t>Digitālajā sertifikātā būs norādīts „2 no 2” vai „3 no 3”. Tas nozīmē, ka, ja cilvēks izvēlēsies saņemt trešo devu, tad digitālajā sertifikātā būs atzīme „3 no 3”. Abos variantos juridiski tiks uzskatīts, ka persona ir pilnībā vakcinēta.</a:t>
            </a:r>
          </a:p>
          <a:p>
            <a:pPr marL="342900" indent="-342900" algn="just">
              <a:lnSpc>
                <a:spcPct val="107000"/>
              </a:lnSpc>
              <a:spcAft>
                <a:spcPts val="8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lv-LV"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30639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8d8ba18-9071-4eee-aaee-6216c2f2d144">
      <UserInfo>
        <DisplayName>Evija Nežborte</DisplayName>
        <AccountId>59</AccountId>
        <AccountType/>
      </UserInfo>
      <UserInfo>
        <DisplayName>Eva Juhņēviča</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1C17614AA4674CA7E860D250A12E2A" ma:contentTypeVersion="7" ma:contentTypeDescription="Create a new document." ma:contentTypeScope="" ma:versionID="1a6feb2d64740528e9c24fa26faaee61">
  <xsd:schema xmlns:xsd="http://www.w3.org/2001/XMLSchema" xmlns:xs="http://www.w3.org/2001/XMLSchema" xmlns:p="http://schemas.microsoft.com/office/2006/metadata/properties" xmlns:ns3="c33203ee-eafc-4adc-a6e2-2be29446da9a" xmlns:ns4="28d8ba18-9071-4eee-aaee-6216c2f2d144" targetNamespace="http://schemas.microsoft.com/office/2006/metadata/properties" ma:root="true" ma:fieldsID="726e49e5935e67628fb51d47d3d93ed7" ns3:_="" ns4:_="">
    <xsd:import namespace="c33203ee-eafc-4adc-a6e2-2be29446da9a"/>
    <xsd:import namespace="28d8ba18-9071-4eee-aaee-6216c2f2d14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203ee-eafc-4adc-a6e2-2be29446da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d8ba18-9071-4eee-aaee-6216c2f2d1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66538A-E827-4C54-A0AE-9D039CA53E00}">
  <ds:schemaRefs>
    <ds:schemaRef ds:uri="http://schemas.microsoft.com/sharepoint/v3/contenttype/forms"/>
  </ds:schemaRefs>
</ds:datastoreItem>
</file>

<file path=customXml/itemProps2.xml><?xml version="1.0" encoding="utf-8"?>
<ds:datastoreItem xmlns:ds="http://schemas.openxmlformats.org/officeDocument/2006/customXml" ds:itemID="{C8D5DD66-C5C7-4B99-BF76-837DFE6D2FC5}">
  <ds:schemaRefs>
    <ds:schemaRef ds:uri="http://schemas.microsoft.com/office/2006/documentManagement/types"/>
    <ds:schemaRef ds:uri="http://schemas.openxmlformats.org/package/2006/metadata/core-properties"/>
    <ds:schemaRef ds:uri="http://purl.org/dc/elements/1.1/"/>
    <ds:schemaRef ds:uri="http://www.w3.org/XML/1998/namespace"/>
    <ds:schemaRef ds:uri="28d8ba18-9071-4eee-aaee-6216c2f2d144"/>
    <ds:schemaRef ds:uri="http://purl.org/dc/dcmitype/"/>
    <ds:schemaRef ds:uri="http://schemas.microsoft.com/office/2006/metadata/properties"/>
    <ds:schemaRef ds:uri="http://schemas.microsoft.com/office/infopath/2007/PartnerControls"/>
    <ds:schemaRef ds:uri="c33203ee-eafc-4adc-a6e2-2be29446da9a"/>
    <ds:schemaRef ds:uri="http://purl.org/dc/terms/"/>
  </ds:schemaRefs>
</ds:datastoreItem>
</file>

<file path=customXml/itemProps3.xml><?xml version="1.0" encoding="utf-8"?>
<ds:datastoreItem xmlns:ds="http://schemas.openxmlformats.org/officeDocument/2006/customXml" ds:itemID="{DE3738DB-3FD2-43BF-B731-0F7736FD3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203ee-eafc-4adc-a6e2-2be29446da9a"/>
    <ds:schemaRef ds:uri="28d8ba18-9071-4eee-aaee-6216c2f2d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12808</TotalTime>
  <Words>1248</Words>
  <Application>Microsoft Office PowerPoint</Application>
  <PresentationFormat>Widescreen</PresentationFormat>
  <Paragraphs>179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Aktīvās vielas izrakstīšana</dc:title>
  <dc:creator>Marta Krivade</dc:creator>
  <cp:lastModifiedBy>Dita Čudare</cp:lastModifiedBy>
  <cp:revision>239</cp:revision>
  <dcterms:created xsi:type="dcterms:W3CDTF">2020-02-13T10:50:19Z</dcterms:created>
  <dcterms:modified xsi:type="dcterms:W3CDTF">2021-10-05T11:30:11Z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0x0101002B1C17614AA4674CA7E860D250A12E2A</vt:lpwstr>
  </property>
</Properties>
</file>